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8" r:id="rId2"/>
    <p:sldId id="256" r:id="rId3"/>
    <p:sldId id="257" r:id="rId4"/>
    <p:sldId id="258" r:id="rId5"/>
    <p:sldId id="259" r:id="rId6"/>
    <p:sldId id="260" r:id="rId7"/>
    <p:sldId id="261" r:id="rId8"/>
    <p:sldId id="264" r:id="rId9"/>
    <p:sldId id="266" r:id="rId10"/>
    <p:sldId id="276" r:id="rId11"/>
    <p:sldId id="263" r:id="rId12"/>
    <p:sldId id="262" r:id="rId13"/>
    <p:sldId id="267" r:id="rId14"/>
    <p:sldId id="268" r:id="rId15"/>
    <p:sldId id="269" r:id="rId16"/>
    <p:sldId id="270" r:id="rId17"/>
    <p:sldId id="271" r:id="rId18"/>
    <p:sldId id="277" r:id="rId19"/>
    <p:sldId id="290" r:id="rId20"/>
    <p:sldId id="272" r:id="rId21"/>
    <p:sldId id="273" r:id="rId22"/>
    <p:sldId id="274" r:id="rId23"/>
    <p:sldId id="281" r:id="rId24"/>
    <p:sldId id="275" r:id="rId25"/>
    <p:sldId id="279" r:id="rId26"/>
    <p:sldId id="280" r:id="rId27"/>
    <p:sldId id="289" r:id="rId28"/>
    <p:sldId id="284" r:id="rId29"/>
    <p:sldId id="285" r:id="rId30"/>
    <p:sldId id="286" r:id="rId31"/>
    <p:sldId id="287"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89247" autoAdjust="0"/>
  </p:normalViewPr>
  <p:slideViewPr>
    <p:cSldViewPr>
      <p:cViewPr>
        <p:scale>
          <a:sx n="75" d="100"/>
          <a:sy n="75" d="100"/>
        </p:scale>
        <p:origin x="-123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24/02/1437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ites.google.com/site/altrbyaalkhasa/alshtaa/%D7%94%D7%95%D7%A8%D7%93.jpg?attredirects=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sites.google.com/site/altrbyaalkhasa/mlabs/%D9%88%D8%B4%D8%A7%D8%AD.bmp?attredirects=0" TargetMode="External"/><Relationship Id="rId5" Type="http://schemas.openxmlformats.org/officeDocument/2006/relationships/image" Target="../media/image9.jpeg"/><Relationship Id="rId4" Type="http://schemas.openxmlformats.org/officeDocument/2006/relationships/hyperlink" Target="https://sites.google.com/site/altrbyaalkhasa/mlabs/%D8%AD%D8%B0%D8%A7%D8%A11.jpg?attredirects=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ites.google.com/site/altrbyaalkhasa/mlabs/%D9%85%D8%B9%D8%B7%D9%81.jpg?attredirects=0"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ites.google.com/site/altrbyaalkhasa/alrbea/%D8%A7%D8%B2%D9%87%D8%A7%D8%B1.jpg?attredirects=0"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2.bp.blogspot.com/-F2UZgwGjD6E/UbBR9li8FzI/AAAAAAAAACI/vaNDYEsojSk/s1600/%D7%94%D7%95%D7%A8%D7%93.jpg" TargetMode="External"/><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sites.google.com/site/altrbyaalkhasa/mlabes/%D9%85%D9%84%D8%A7%D8%A8%D8%B3%20%D8%B5%D9%8A%D9%81.jpg?attredirects=0"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r.wikipedia.org/wiki/%D9%85%D9%84%D9%81:Autunno.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1472" y="1000108"/>
            <a:ext cx="8143932" cy="4143404"/>
          </a:xfrm>
          <a:prstGeom prst="rect">
            <a:avLst/>
          </a:prstGeom>
          <a:solidFill>
            <a:schemeClr val="tx2">
              <a:lumMod val="20000"/>
              <a:lumOff val="80000"/>
            </a:schemeClr>
          </a:solidFill>
          <a:ln>
            <a:solidFill>
              <a:srgbClr val="00B0F0"/>
            </a:solidFill>
          </a:ln>
          <a:effectLst>
            <a:glow rad="228600">
              <a:schemeClr val="accent4">
                <a:satMod val="175000"/>
                <a:alpha val="40000"/>
              </a:schemeClr>
            </a:glow>
            <a:softEdge rad="31750"/>
          </a:effectLst>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smtClean="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rPr>
              <a:t>مشروع مادة الحاسوب </a:t>
            </a:r>
          </a:p>
          <a:p>
            <a:pPr algn="ctr"/>
            <a:r>
              <a:rPr lang="ar-SA" sz="4000" b="1" dirty="0" smtClean="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rPr>
              <a:t>عمل الطالبة : فاطمة محمد سليمان </a:t>
            </a:r>
            <a:r>
              <a:rPr lang="ar-SA" sz="4000" b="1" dirty="0" err="1" smtClean="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rPr>
              <a:t>الخاطري</a:t>
            </a:r>
            <a:r>
              <a:rPr lang="ar-SA" sz="4000" b="1" dirty="0" smtClean="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rPr>
              <a:t> </a:t>
            </a:r>
          </a:p>
          <a:p>
            <a:pPr algn="ctr"/>
            <a:r>
              <a:rPr lang="ar-SA" sz="4000" b="1" dirty="0" smtClean="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rPr>
              <a:t>الرقم الجامعي : 151065</a:t>
            </a:r>
            <a:r>
              <a:rPr lang="ar-SA" sz="4000" b="1" dirty="0" smtClean="0">
                <a:ln w="18000">
                  <a:solidFill>
                    <a:schemeClr val="accent2">
                      <a:satMod val="140000"/>
                    </a:schemeClr>
                  </a:solidFill>
                  <a:prstDash val="solid"/>
                  <a:miter lim="800000"/>
                </a:ln>
                <a:solidFill>
                  <a:schemeClr val="tx2"/>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rPr>
              <a:t> </a:t>
            </a:r>
          </a:p>
          <a:p>
            <a:pPr algn="ctr"/>
            <a:endParaRPr lang="ar-SA" b="1" dirty="0">
              <a:ln w="18000">
                <a:solidFill>
                  <a:schemeClr val="accent2">
                    <a:satMod val="140000"/>
                  </a:schemeClr>
                </a:solidFill>
                <a:prstDash val="solid"/>
                <a:miter lim="800000"/>
              </a:ln>
              <a:solidFill>
                <a:schemeClr val="tx2"/>
              </a:solidFill>
              <a:effectLst>
                <a:glow rad="228600">
                  <a:schemeClr val="accent2">
                    <a:satMod val="175000"/>
                    <a:alpha val="40000"/>
                  </a:schemeClr>
                </a:glow>
                <a:outerShdw blurRad="25500" dist="23000" dir="7020000" algn="tl">
                  <a:srgbClr val="000000">
                    <a:alpha val="50000"/>
                  </a:srgbClr>
                </a:outerShdw>
                <a:reflection blurRad="6350" stA="60000" endA="900" endPos="60000" dist="60007"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7.png"/>
          <p:cNvPicPr>
            <a:picLocks noChangeAspect="1" noChangeArrowheads="1"/>
          </p:cNvPicPr>
          <p:nvPr/>
        </p:nvPicPr>
        <p:blipFill>
          <a:blip r:embed="rId2"/>
          <a:srcRect/>
          <a:stretch>
            <a:fillRect/>
          </a:stretch>
        </p:blipFill>
        <p:spPr bwMode="auto">
          <a:xfrm>
            <a:off x="30009" y="142852"/>
            <a:ext cx="8899709" cy="67005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s://sites.google.com/site/altrbyaalkhasa/_/rsrc/1328125591532/alshtaa/%D7%94%D7%95%D7%A8%D7%93.jpg">
            <a:hlinkClick r:id="rId2"/>
          </p:cNvPr>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4282" y="2571744"/>
            <a:ext cx="8143932" cy="3857652"/>
          </a:xfrm>
          <a:prstGeom prst="rect">
            <a:avLst/>
          </a:prstGeom>
          <a:noFill/>
          <a:ln>
            <a:noFill/>
          </a:ln>
          <a:effectLst>
            <a:softEdge rad="63500"/>
          </a:effectLst>
        </p:spPr>
      </p:pic>
      <p:sp>
        <p:nvSpPr>
          <p:cNvPr id="5" name="شكل بيضاوي 4"/>
          <p:cNvSpPr/>
          <p:nvPr/>
        </p:nvSpPr>
        <p:spPr>
          <a:xfrm>
            <a:off x="3357554" y="928670"/>
            <a:ext cx="3571900" cy="9144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smtClean="0">
                <a:solidFill>
                  <a:srgbClr val="0070C0"/>
                </a:solidFill>
              </a:rPr>
              <a:t>فصل الشتاء</a:t>
            </a:r>
            <a:endParaRPr lang="ar-SA" sz="36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على شكل سحابة 3"/>
          <p:cNvSpPr/>
          <p:nvPr/>
        </p:nvSpPr>
        <p:spPr>
          <a:xfrm>
            <a:off x="357158" y="857232"/>
            <a:ext cx="8429684" cy="5072098"/>
          </a:xfrm>
          <a:prstGeom prst="cloudCallout">
            <a:avLst/>
          </a:prstGeom>
          <a:ln>
            <a:solidFill>
              <a:schemeClr val="accent1">
                <a:lumMod val="20000"/>
                <a:lumOff val="80000"/>
              </a:schemeClr>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buNone/>
            </a:pPr>
            <a:r>
              <a:rPr lang="ar-SA" sz="3200" b="1" i="1" dirty="0" smtClean="0">
                <a:solidFill>
                  <a:schemeClr val="tx2">
                    <a:lumMod val="60000"/>
                    <a:lumOff val="40000"/>
                  </a:schemeClr>
                </a:solidFill>
              </a:rPr>
              <a:t>فصل الشتاء :</a:t>
            </a:r>
          </a:p>
          <a:p>
            <a:pPr>
              <a:buNone/>
            </a:pPr>
            <a:r>
              <a:rPr lang="ar-SA" sz="2800" dirty="0" smtClean="0"/>
              <a:t>الشتاء هو أحد فصول السنة الأربعة وهو يتلو</a:t>
            </a:r>
            <a:r>
              <a:rPr lang="ar-SA" sz="2800" u="sng" dirty="0" smtClean="0"/>
              <a:t> الخريف </a:t>
            </a:r>
            <a:r>
              <a:rPr lang="ar-SA" sz="2800" dirty="0" smtClean="0"/>
              <a:t>ويبدأ من 21 ديسمبر إلى 20 مارس حيث يزداد الجو برودة وتتساقط الأمطار . وفي هذه الفترة يقصر النهار ويطول الليل .وفي هذا الفصل تهاجر الطيور من البلاد إلى بلاد بعيدا عن فصل الشتاء.</a:t>
            </a:r>
            <a:endParaRPr lang="ar-SA" sz="2800" dirty="0"/>
          </a:p>
        </p:txBody>
      </p:sp>
      <p:pic>
        <p:nvPicPr>
          <p:cNvPr id="2050" name="Picture 2" descr="E:\5.jpg"/>
          <p:cNvPicPr>
            <a:picLocks noChangeAspect="1" noChangeArrowheads="1"/>
          </p:cNvPicPr>
          <p:nvPr/>
        </p:nvPicPr>
        <p:blipFill>
          <a:blip r:embed="rId2"/>
          <a:srcRect/>
          <a:stretch>
            <a:fillRect/>
          </a:stretch>
        </p:blipFill>
        <p:spPr bwMode="auto">
          <a:xfrm>
            <a:off x="4929190" y="4857760"/>
            <a:ext cx="4000496" cy="1837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eathersanimations.com/weather/wthr22.gif"/>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28596" y="4500570"/>
            <a:ext cx="3028950" cy="1924050"/>
          </a:xfrm>
          <a:prstGeom prst="rect">
            <a:avLst/>
          </a:prstGeom>
          <a:noFill/>
          <a:ln>
            <a:noFill/>
          </a:ln>
        </p:spPr>
      </p:pic>
      <p:sp>
        <p:nvSpPr>
          <p:cNvPr id="5" name="موجة مزدوجة 4"/>
          <p:cNvSpPr/>
          <p:nvPr/>
        </p:nvSpPr>
        <p:spPr>
          <a:xfrm>
            <a:off x="1357290" y="642918"/>
            <a:ext cx="6915192" cy="3714776"/>
          </a:xfrm>
          <a:prstGeom prst="doubleWave">
            <a:avLst>
              <a:gd name="adj1" fmla="val 6250"/>
              <a:gd name="adj2" fmla="val -124"/>
            </a:avLst>
          </a:prstGeom>
        </p:spPr>
        <p:style>
          <a:lnRef idx="2">
            <a:schemeClr val="accent6"/>
          </a:lnRef>
          <a:fillRef idx="1">
            <a:schemeClr val="lt1"/>
          </a:fillRef>
          <a:effectRef idx="0">
            <a:schemeClr val="accent6"/>
          </a:effectRef>
          <a:fontRef idx="minor">
            <a:schemeClr val="dk1"/>
          </a:fontRef>
        </p:style>
        <p:txBody>
          <a:bodyPr rtlCol="1" anchor="ctr"/>
          <a:lstStyle/>
          <a:p>
            <a:endParaRPr lang="ar-SA" sz="2400" dirty="0" smtClean="0"/>
          </a:p>
          <a:p>
            <a:r>
              <a:rPr lang="ar-SA" sz="3200" dirty="0" smtClean="0">
                <a:solidFill>
                  <a:srgbClr val="00B0F0"/>
                </a:solidFill>
              </a:rPr>
              <a:t>مميزات فصل الشتاء:</a:t>
            </a:r>
          </a:p>
          <a:p>
            <a:endParaRPr lang="ar-SA" sz="3200" dirty="0" smtClean="0"/>
          </a:p>
          <a:p>
            <a:r>
              <a:rPr lang="ar-SA" sz="3200" dirty="0" smtClean="0"/>
              <a:t>1- في فصل الشتاء تتساقط أمطار غزيرة.</a:t>
            </a:r>
          </a:p>
          <a:p>
            <a:r>
              <a:rPr lang="ar-SA" sz="3200" dirty="0" smtClean="0"/>
              <a:t>2- في فصل الشتاء يظهر </a:t>
            </a:r>
            <a:r>
              <a:rPr lang="ar-SA" sz="3200" dirty="0" smtClean="0">
                <a:solidFill>
                  <a:srgbClr val="FFFF00"/>
                </a:solidFill>
              </a:rPr>
              <a:t>ال</a:t>
            </a:r>
            <a:r>
              <a:rPr lang="ar-SA" sz="3200" dirty="0" smtClean="0">
                <a:solidFill>
                  <a:schemeClr val="accent6"/>
                </a:solidFill>
              </a:rPr>
              <a:t>ق</a:t>
            </a:r>
            <a:r>
              <a:rPr lang="ar-SA" sz="3200" dirty="0" smtClean="0">
                <a:solidFill>
                  <a:srgbClr val="FF0000"/>
                </a:solidFill>
              </a:rPr>
              <a:t>و</a:t>
            </a:r>
            <a:r>
              <a:rPr lang="ar-SA" sz="3200" dirty="0" smtClean="0">
                <a:solidFill>
                  <a:srgbClr val="00B050"/>
                </a:solidFill>
              </a:rPr>
              <a:t>س</a:t>
            </a:r>
            <a:r>
              <a:rPr lang="ar-SA" sz="3200" dirty="0" smtClean="0"/>
              <a:t> </a:t>
            </a:r>
            <a:r>
              <a:rPr lang="ar-SA" sz="3200" dirty="0" smtClean="0">
                <a:solidFill>
                  <a:srgbClr val="0070C0"/>
                </a:solidFill>
              </a:rPr>
              <a:t>ق</a:t>
            </a:r>
            <a:r>
              <a:rPr lang="ar-SA" sz="3200" dirty="0" smtClean="0">
                <a:solidFill>
                  <a:schemeClr val="accent4">
                    <a:lumMod val="75000"/>
                  </a:schemeClr>
                </a:solidFill>
              </a:rPr>
              <a:t>ز</a:t>
            </a:r>
            <a:r>
              <a:rPr lang="ar-SA" sz="3200" dirty="0" smtClean="0">
                <a:solidFill>
                  <a:schemeClr val="accent2">
                    <a:lumMod val="75000"/>
                  </a:schemeClr>
                </a:solidFill>
              </a:rPr>
              <a:t>ح</a:t>
            </a:r>
            <a:r>
              <a:rPr lang="ar-SA" sz="3200" dirty="0" smtClean="0"/>
              <a:t> .</a:t>
            </a:r>
          </a:p>
          <a:p>
            <a:r>
              <a:rPr lang="ar-SA" sz="3200" dirty="0" smtClean="0"/>
              <a:t>3- في فصل الشتاء نلبس ملابس صوفية .</a:t>
            </a:r>
          </a:p>
          <a:p>
            <a:r>
              <a:rPr lang="ar-SA" sz="3200" dirty="0" smtClean="0"/>
              <a:t>4- في فصل الشتاء النهار قصير والليل طويل </a:t>
            </a:r>
            <a:r>
              <a:rPr lang="ar-SA" sz="2400" dirty="0" smtClean="0"/>
              <a:t>.</a:t>
            </a:r>
          </a:p>
        </p:txBody>
      </p:sp>
      <p:pic>
        <p:nvPicPr>
          <p:cNvPr id="2050" name="Picture 2" descr="C:\Users\acer\Desktop\صور\images-4.jpeg"/>
          <p:cNvPicPr>
            <a:picLocks noChangeAspect="1" noChangeArrowheads="1"/>
          </p:cNvPicPr>
          <p:nvPr/>
        </p:nvPicPr>
        <p:blipFill>
          <a:blip r:embed="rId3"/>
          <a:srcRect/>
          <a:stretch>
            <a:fillRect/>
          </a:stretch>
        </p:blipFill>
        <p:spPr bwMode="auto">
          <a:xfrm>
            <a:off x="4929190" y="4429132"/>
            <a:ext cx="3538545" cy="18478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643734"/>
          </a:xfrm>
        </p:spPr>
        <p:txBody>
          <a:bodyPr/>
          <a:lstStyle/>
          <a:p>
            <a:r>
              <a:rPr lang="ar-SA" dirty="0" smtClean="0">
                <a:solidFill>
                  <a:schemeClr val="accent2">
                    <a:lumMod val="75000"/>
                  </a:schemeClr>
                </a:solidFill>
              </a:rPr>
              <a:t>ملابس فصل الشتاء:                  </a:t>
            </a:r>
          </a:p>
          <a:p>
            <a:r>
              <a:rPr lang="ar-SA" dirty="0" smtClean="0">
                <a:solidFill>
                  <a:schemeClr val="accent2">
                    <a:lumMod val="75000"/>
                  </a:schemeClr>
                </a:solidFill>
              </a:rPr>
              <a:t>  </a:t>
            </a:r>
            <a:r>
              <a:rPr lang="ar-SA" sz="2400" dirty="0" smtClean="0"/>
              <a:t>أحذية الشتاء</a:t>
            </a:r>
            <a:endParaRPr lang="ar-SA" dirty="0"/>
          </a:p>
        </p:txBody>
      </p:sp>
      <p:pic>
        <p:nvPicPr>
          <p:cNvPr id="4" name="Picture 4" descr="https://sites.google.com/site/altrbyaalkhasa/_/rsrc/1328529849604/mlabs/%D8%AD%D8%B0%D8%A7%D8%A13.jpg?height=200&amp;width=168"/>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71538" y="2000240"/>
            <a:ext cx="2000264" cy="2262190"/>
          </a:xfrm>
          <a:prstGeom prst="rect">
            <a:avLst/>
          </a:prstGeom>
          <a:noFill/>
          <a:ln>
            <a:noFill/>
          </a:ln>
        </p:spPr>
      </p:pic>
      <p:pic>
        <p:nvPicPr>
          <p:cNvPr id="5" name="Picture 3" descr="https://sites.google.com/site/altrbyaalkhasa/_/rsrc/1328529859608/mlabs/%D8%AD%D8%B0%D8%A7%D8%A12.jpg?height=200&amp;width=176"/>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428992" y="1928802"/>
            <a:ext cx="2357454" cy="2071702"/>
          </a:xfrm>
          <a:prstGeom prst="rect">
            <a:avLst/>
          </a:prstGeom>
          <a:noFill/>
          <a:ln>
            <a:noFill/>
          </a:ln>
        </p:spPr>
      </p:pic>
      <p:pic>
        <p:nvPicPr>
          <p:cNvPr id="6" name="Picture 5" descr="https://sites.google.com/site/altrbyaalkhasa/_/rsrc/1328529840537/mlabs/%D8%AD%D8%B0%D8%A7%D8%A11.jpg?height=200&amp;width=192">
            <a:hlinkClick r:id="rId4"/>
          </p:cNvPr>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72198" y="1857364"/>
            <a:ext cx="2257428" cy="2214578"/>
          </a:xfrm>
          <a:prstGeom prst="rect">
            <a:avLst/>
          </a:prstGeom>
          <a:noFill/>
          <a:ln>
            <a:noFill/>
          </a:ln>
        </p:spPr>
      </p:pic>
      <p:pic>
        <p:nvPicPr>
          <p:cNvPr id="7" name="Picture 6" descr="https://sites.google.com/site/altrbyaalkhasa/_/rsrc/1328529757441/mlabs/%D9%88%D8%B4%D8%A7%D8%AD.bmp?height=200&amp;width=200">
            <a:hlinkClick r:id="rId6"/>
          </p:cNvPr>
          <p:cNvPicPr/>
          <p:nvPr/>
        </p:nvPicPr>
        <p:blipFill>
          <a:blip r:embed="rId7">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868" y="4500570"/>
            <a:ext cx="1905000" cy="1905000"/>
          </a:xfrm>
          <a:prstGeom prst="rect">
            <a:avLst/>
          </a:prstGeom>
          <a:noFill/>
          <a:ln>
            <a:noFill/>
          </a:ln>
        </p:spPr>
      </p:pic>
      <p:sp>
        <p:nvSpPr>
          <p:cNvPr id="8" name="مخطط انسيابي: معالجة متعاقبة 7"/>
          <p:cNvSpPr/>
          <p:nvPr/>
        </p:nvSpPr>
        <p:spPr>
          <a:xfrm>
            <a:off x="6643702" y="4857760"/>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chemeClr val="tx1"/>
                </a:solidFill>
              </a:rPr>
              <a:t>وشاح</a:t>
            </a:r>
            <a:endParaRPr lang="ar-SA" sz="2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r>
              <a:rPr lang="ar-SA" dirty="0" smtClean="0"/>
              <a:t>معطف</a:t>
            </a:r>
          </a:p>
          <a:p>
            <a:endParaRPr lang="ar-SA" dirty="0" smtClean="0"/>
          </a:p>
          <a:p>
            <a:endParaRPr lang="ar-SA" dirty="0" smtClean="0"/>
          </a:p>
          <a:p>
            <a:endParaRPr lang="ar-SA" dirty="0" smtClean="0"/>
          </a:p>
          <a:p>
            <a:endParaRPr lang="ar-SA" dirty="0" smtClean="0"/>
          </a:p>
          <a:p>
            <a:endParaRPr lang="ar-SA" dirty="0" smtClean="0"/>
          </a:p>
          <a:p>
            <a:r>
              <a:rPr lang="ar-SA" dirty="0" smtClean="0"/>
              <a:t>قبعة  </a:t>
            </a:r>
            <a:endParaRPr lang="ar-SA" dirty="0"/>
          </a:p>
        </p:txBody>
      </p:sp>
      <p:pic>
        <p:nvPicPr>
          <p:cNvPr id="4" name="Picture 7" descr="https://sites.google.com/site/altrbyaalkhasa/_/rsrc/1328529678880/mlabs/%D9%85%D8%B9%D8%B7%D9%81.jpg?height=200&amp;width=149">
            <a:hlinkClick r:id="rId2"/>
          </p:cNvPr>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071802" y="1000108"/>
            <a:ext cx="2633671" cy="2143140"/>
          </a:xfrm>
          <a:prstGeom prst="rect">
            <a:avLst/>
          </a:prstGeom>
          <a:noFill/>
          <a:ln>
            <a:noFill/>
          </a:ln>
        </p:spPr>
      </p:pic>
      <p:pic>
        <p:nvPicPr>
          <p:cNvPr id="5" name="Picture 8" descr="https://sites.google.com/site/altrbyaalkhasa/_/rsrc/1328529540546/mlabs/%D9%82%D8%A8%D8%B9%D8%A9.jpg?height=200&amp;width=200"/>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14678" y="4143380"/>
            <a:ext cx="2286016" cy="1905000"/>
          </a:xfrm>
          <a:prstGeom prst="rect">
            <a:avLst/>
          </a:prstGeom>
          <a:noFill/>
          <a:ln>
            <a:noFill/>
          </a:ln>
        </p:spPr>
      </p:pic>
      <p:pic>
        <p:nvPicPr>
          <p:cNvPr id="1026" name="Picture 2" descr="C:\Users\acer\Desktop\صور\images-30.jpeg"/>
          <p:cNvPicPr>
            <a:picLocks noChangeAspect="1" noChangeArrowheads="1"/>
          </p:cNvPicPr>
          <p:nvPr/>
        </p:nvPicPr>
        <p:blipFill>
          <a:blip r:embed="rId5"/>
          <a:srcRect/>
          <a:stretch>
            <a:fillRect/>
          </a:stretch>
        </p:blipFill>
        <p:spPr bwMode="auto">
          <a:xfrm>
            <a:off x="6000760" y="1000108"/>
            <a:ext cx="1962150" cy="2324100"/>
          </a:xfrm>
          <a:prstGeom prst="rect">
            <a:avLst/>
          </a:prstGeom>
          <a:noFill/>
        </p:spPr>
      </p:pic>
      <p:pic>
        <p:nvPicPr>
          <p:cNvPr id="1027" name="Picture 3" descr="C:\Users\acer\Desktop\صور\images-33.jpeg"/>
          <p:cNvPicPr>
            <a:picLocks noChangeAspect="1" noChangeArrowheads="1"/>
          </p:cNvPicPr>
          <p:nvPr/>
        </p:nvPicPr>
        <p:blipFill>
          <a:blip r:embed="rId6"/>
          <a:srcRect/>
          <a:stretch>
            <a:fillRect/>
          </a:stretch>
        </p:blipFill>
        <p:spPr bwMode="auto">
          <a:xfrm>
            <a:off x="285720" y="1142984"/>
            <a:ext cx="2143125" cy="2143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s://sites.google.com/site/altrbyaalkhasa/_/rsrc/1328531603651/alrbea/%D8%A7%D8%B2%D9%87%D8%A7%D8%B1.jpg">
            <a:hlinkClick r:id="rId2"/>
          </p:cNvPr>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285728"/>
            <a:ext cx="4286248" cy="3214710"/>
          </a:xfrm>
          <a:prstGeom prst="smileyFace">
            <a:avLst/>
          </a:prstGeom>
          <a:ln>
            <a:noFill/>
          </a:ln>
          <a:effectLst>
            <a:softEdge rad="112500"/>
          </a:effectLst>
        </p:spPr>
      </p:pic>
      <p:sp>
        <p:nvSpPr>
          <p:cNvPr id="7" name="مخطط انسيابي: معالجة 6"/>
          <p:cNvSpPr/>
          <p:nvPr/>
        </p:nvSpPr>
        <p:spPr>
          <a:xfrm>
            <a:off x="4857752" y="1142984"/>
            <a:ext cx="3914796" cy="1571636"/>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1" anchor="ctr">
            <a:prstTxWarp prst="textCanDown">
              <a:avLst/>
            </a:prstTxWarp>
          </a:bodyPr>
          <a:lstStyle/>
          <a:p>
            <a:pPr algn="ctr"/>
            <a:r>
              <a:rPr lang="ar-SA"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فصل الربيع</a:t>
            </a:r>
            <a:endParaRPr lang="ar-SA"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pic>
        <p:nvPicPr>
          <p:cNvPr id="5" name="Image2_img" descr="صور لفصول السنه"/>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3643314"/>
            <a:ext cx="6786610" cy="292895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857224" y="500042"/>
            <a:ext cx="5929354" cy="2928958"/>
          </a:xfrm>
          <a:prstGeom prst="foldedCorner">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solidFill>
                  <a:schemeClr val="accent1">
                    <a:lumMod val="75000"/>
                  </a:schemeClr>
                </a:solidFill>
                <a:effectLst>
                  <a:glow rad="228600">
                    <a:schemeClr val="accent2">
                      <a:satMod val="175000"/>
                      <a:alpha val="40000"/>
                    </a:schemeClr>
                  </a:glow>
                </a:effectLst>
              </a:rPr>
              <a:t>فصل الربيع : </a:t>
            </a:r>
          </a:p>
          <a:p>
            <a:pPr algn="ctr"/>
            <a:r>
              <a:rPr lang="ar-SA" sz="2800" dirty="0" smtClean="0">
                <a:effectLst>
                  <a:glow rad="228600">
                    <a:schemeClr val="accent2">
                      <a:satMod val="175000"/>
                      <a:alpha val="40000"/>
                    </a:schemeClr>
                  </a:glow>
                </a:effectLst>
              </a:rPr>
              <a:t>هو أحد فصول السنة الربعة ذو المناخ المعتدل .ويمثل المرحلة الانتقالية بين موسم الشتاء إلى موسم الصيف . وهو فصل تتفتح فيه الأزهار ويعتدل فيه الجو بين البرودة والحرارة.</a:t>
            </a:r>
            <a:endParaRPr lang="ar-SA" sz="2800" dirty="0">
              <a:effectLst>
                <a:glow rad="228600">
                  <a:schemeClr val="accent2">
                    <a:satMod val="175000"/>
                    <a:alpha val="40000"/>
                  </a:schemeClr>
                </a:glow>
              </a:effectLst>
            </a:endParaRPr>
          </a:p>
        </p:txBody>
      </p:sp>
      <p:pic>
        <p:nvPicPr>
          <p:cNvPr id="5" name="Picture 3" descr="E:\S.jpg"/>
          <p:cNvPicPr>
            <a:picLocks noChangeAspect="1" noChangeArrowheads="1"/>
          </p:cNvPicPr>
          <p:nvPr/>
        </p:nvPicPr>
        <p:blipFill>
          <a:blip r:embed="rId2"/>
          <a:srcRect/>
          <a:stretch>
            <a:fillRect/>
          </a:stretch>
        </p:blipFill>
        <p:spPr bwMode="auto">
          <a:xfrm>
            <a:off x="214282" y="3786190"/>
            <a:ext cx="4714908" cy="2857520"/>
          </a:xfrm>
          <a:prstGeom prst="rect">
            <a:avLst/>
          </a:prstGeom>
          <a:ln>
            <a:noFill/>
          </a:ln>
          <a:effectLst>
            <a:softEdge rad="112500"/>
          </a:effectLst>
        </p:spPr>
      </p:pic>
      <p:pic>
        <p:nvPicPr>
          <p:cNvPr id="6" name="Picture 22"/>
          <p:cNvPicPr/>
          <p:nvPr/>
        </p:nvPicPr>
        <p:blipFill>
          <a:blip r:embed="rId3"/>
          <a:srcRect l="69645" t="39060" r="22757" b="19914"/>
          <a:stretch>
            <a:fillRect/>
          </a:stretch>
        </p:blipFill>
        <p:spPr>
          <a:xfrm>
            <a:off x="7143768" y="0"/>
            <a:ext cx="2285984"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دبوس زينة 4"/>
          <p:cNvSpPr/>
          <p:nvPr/>
        </p:nvSpPr>
        <p:spPr>
          <a:xfrm>
            <a:off x="500034" y="1214422"/>
            <a:ext cx="8072494" cy="3071834"/>
          </a:xfrm>
          <a:prstGeom prst="plaque">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ar-SA" sz="3600" b="1" i="1" dirty="0" smtClean="0">
                <a:solidFill>
                  <a:schemeClr val="accent1">
                    <a:lumMod val="75000"/>
                  </a:schemeClr>
                </a:solidFill>
              </a:rPr>
              <a:t>مميزات فصل الربيع:</a:t>
            </a:r>
          </a:p>
          <a:p>
            <a:r>
              <a:rPr lang="ar-SA" sz="3200" dirty="0" smtClean="0"/>
              <a:t>1- في فصل الربيع يكون الجو معتدل .</a:t>
            </a:r>
          </a:p>
          <a:p>
            <a:r>
              <a:rPr lang="ar-SA" sz="3200" dirty="0" smtClean="0"/>
              <a:t>2- في فصل الربيع السماء صافية وزرقاء.</a:t>
            </a:r>
          </a:p>
          <a:p>
            <a:r>
              <a:rPr lang="ar-SA" sz="3200" dirty="0" smtClean="0"/>
              <a:t>3- في فصل الربيع تنمو أوراق  الأزهار.</a:t>
            </a:r>
          </a:p>
          <a:p>
            <a:r>
              <a:rPr lang="ar-SA" sz="3200" dirty="0" smtClean="0"/>
              <a:t>4- في فصل الربيع ينمو العشب الأخضر وتتفتح الأزهار</a:t>
            </a:r>
            <a:r>
              <a:rPr lang="ar-SA" sz="2400" dirty="0" smtClean="0"/>
              <a:t>. </a:t>
            </a:r>
            <a:endParaRPr lang="ar-SA" sz="2400" dirty="0"/>
          </a:p>
        </p:txBody>
      </p:sp>
      <p:pic>
        <p:nvPicPr>
          <p:cNvPr id="6146" name="Picture 2" descr="E:\'''' - Copy (2) - Copy.jpg"/>
          <p:cNvPicPr>
            <a:picLocks noChangeAspect="1" noChangeArrowheads="1"/>
          </p:cNvPicPr>
          <p:nvPr/>
        </p:nvPicPr>
        <p:blipFill>
          <a:blip r:embed="rId2"/>
          <a:srcRect/>
          <a:stretch>
            <a:fillRect/>
          </a:stretch>
        </p:blipFill>
        <p:spPr bwMode="auto">
          <a:xfrm>
            <a:off x="1214414" y="4000504"/>
            <a:ext cx="5786478" cy="2643182"/>
          </a:xfrm>
          <a:prstGeom prst="ellipse">
            <a:avLst/>
          </a:prstGeom>
          <a:ln w="63500" cap="rnd">
            <a:no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572132" y="428604"/>
            <a:ext cx="3200416"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smtClean="0">
                <a:ln w="18000">
                  <a:solidFill>
                    <a:schemeClr val="tx1"/>
                  </a:solidFill>
                  <a:prstDash val="solid"/>
                  <a:miter lim="800000"/>
                </a:ln>
                <a:solidFill>
                  <a:schemeClr val="tx1"/>
                </a:solidFill>
                <a:effectLst>
                  <a:glow rad="228600">
                    <a:schemeClr val="accent4">
                      <a:satMod val="175000"/>
                      <a:alpha val="40000"/>
                    </a:schemeClr>
                  </a:glow>
                  <a:outerShdw blurRad="25500" dist="23000" dir="7020000" algn="tl">
                    <a:srgbClr val="000000">
                      <a:alpha val="50000"/>
                    </a:srgbClr>
                  </a:outerShdw>
                </a:effectLst>
              </a:rPr>
              <a:t>ملابس فصل الربيع</a:t>
            </a:r>
            <a:endParaRPr lang="ar-SA" sz="2800" b="1" dirty="0">
              <a:ln w="18000">
                <a:solidFill>
                  <a:schemeClr val="tx1"/>
                </a:solidFill>
                <a:prstDash val="solid"/>
                <a:miter lim="800000"/>
              </a:ln>
              <a:solidFill>
                <a:schemeClr val="tx1"/>
              </a:solidFill>
              <a:effectLst>
                <a:glow rad="228600">
                  <a:schemeClr val="accent4">
                    <a:satMod val="175000"/>
                    <a:alpha val="40000"/>
                  </a:schemeClr>
                </a:glow>
                <a:outerShdw blurRad="25500" dist="23000" dir="7020000" algn="tl">
                  <a:srgbClr val="000000">
                    <a:alpha val="50000"/>
                  </a:srgbClr>
                </a:outerShdw>
              </a:effectLst>
            </a:endParaRPr>
          </a:p>
        </p:txBody>
      </p:sp>
      <p:pic>
        <p:nvPicPr>
          <p:cNvPr id="5122" name="Picture 2" descr="C:\Users\acer\Desktop\صور\images-43.jpeg"/>
          <p:cNvPicPr>
            <a:picLocks noChangeAspect="1" noChangeArrowheads="1"/>
          </p:cNvPicPr>
          <p:nvPr/>
        </p:nvPicPr>
        <p:blipFill>
          <a:blip r:embed="rId2"/>
          <a:srcRect/>
          <a:stretch>
            <a:fillRect/>
          </a:stretch>
        </p:blipFill>
        <p:spPr bwMode="auto">
          <a:xfrm>
            <a:off x="857224" y="3214686"/>
            <a:ext cx="1724025" cy="2647950"/>
          </a:xfrm>
          <a:prstGeom prst="rect">
            <a:avLst/>
          </a:prstGeom>
          <a:noFill/>
        </p:spPr>
      </p:pic>
      <p:pic>
        <p:nvPicPr>
          <p:cNvPr id="5123" name="Picture 3" descr="C:\Users\acer\Desktop\صور\images-36.jpeg"/>
          <p:cNvPicPr>
            <a:picLocks noChangeAspect="1" noChangeArrowheads="1"/>
          </p:cNvPicPr>
          <p:nvPr/>
        </p:nvPicPr>
        <p:blipFill>
          <a:blip r:embed="rId3"/>
          <a:srcRect/>
          <a:stretch>
            <a:fillRect/>
          </a:stretch>
        </p:blipFill>
        <p:spPr bwMode="auto">
          <a:xfrm>
            <a:off x="571472" y="785794"/>
            <a:ext cx="2133600" cy="2133600"/>
          </a:xfrm>
          <a:prstGeom prst="rect">
            <a:avLst/>
          </a:prstGeom>
          <a:noFill/>
        </p:spPr>
      </p:pic>
      <p:pic>
        <p:nvPicPr>
          <p:cNvPr id="5124" name="Picture 4" descr="C:\Users\acer\Desktop\صور\images-22.jpeg"/>
          <p:cNvPicPr>
            <a:picLocks noChangeAspect="1" noChangeArrowheads="1"/>
          </p:cNvPicPr>
          <p:nvPr/>
        </p:nvPicPr>
        <p:blipFill>
          <a:blip r:embed="rId4"/>
          <a:srcRect/>
          <a:stretch>
            <a:fillRect/>
          </a:stretch>
        </p:blipFill>
        <p:spPr bwMode="auto">
          <a:xfrm>
            <a:off x="3357554" y="1000108"/>
            <a:ext cx="1857375" cy="2466975"/>
          </a:xfrm>
          <a:prstGeom prst="rect">
            <a:avLst/>
          </a:prstGeom>
          <a:noFill/>
        </p:spPr>
      </p:pic>
      <p:pic>
        <p:nvPicPr>
          <p:cNvPr id="5125" name="Picture 5" descr="C:\Users\acer\Desktop\صور\images-18.jpeg"/>
          <p:cNvPicPr>
            <a:picLocks noChangeAspect="1" noChangeArrowheads="1"/>
          </p:cNvPicPr>
          <p:nvPr/>
        </p:nvPicPr>
        <p:blipFill>
          <a:blip r:embed="rId5"/>
          <a:srcRect/>
          <a:stretch>
            <a:fillRect/>
          </a:stretch>
        </p:blipFill>
        <p:spPr bwMode="auto">
          <a:xfrm>
            <a:off x="5572132" y="3786190"/>
            <a:ext cx="1924050" cy="2371725"/>
          </a:xfrm>
          <a:prstGeom prst="rect">
            <a:avLst/>
          </a:prstGeom>
          <a:noFill/>
        </p:spPr>
      </p:pic>
      <p:pic>
        <p:nvPicPr>
          <p:cNvPr id="5126" name="Picture 6" descr="C:\Users\acer\Desktop\صور\images-40.jpeg"/>
          <p:cNvPicPr>
            <a:picLocks noChangeAspect="1" noChangeArrowheads="1"/>
          </p:cNvPicPr>
          <p:nvPr/>
        </p:nvPicPr>
        <p:blipFill>
          <a:blip r:embed="rId6"/>
          <a:srcRect/>
          <a:stretch>
            <a:fillRect/>
          </a:stretch>
        </p:blipFill>
        <p:spPr bwMode="auto">
          <a:xfrm>
            <a:off x="2571736" y="4429132"/>
            <a:ext cx="2133600" cy="2133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5643570" y="285728"/>
            <a:ext cx="3500430" cy="1071570"/>
          </a:xfrm>
          <a:prstGeom prst="star7">
            <a:avLst/>
          </a:prstGeom>
          <a:solidFill>
            <a:schemeClr val="accent4">
              <a:lumMod val="20000"/>
              <a:lumOff val="80000"/>
            </a:schemeClr>
          </a:solidFill>
          <a:ln>
            <a:solidFill>
              <a:srgbClr val="FFFF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4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العنوان</a:t>
            </a:r>
            <a:r>
              <a:rPr lang="ar-SA" sz="4000" dirty="0" smtClean="0"/>
              <a:t> </a:t>
            </a:r>
            <a:endParaRPr lang="ar-SA" sz="4000" dirty="0"/>
          </a:p>
        </p:txBody>
      </p:sp>
      <p:sp>
        <p:nvSpPr>
          <p:cNvPr id="5" name="مخطط انسيابي: معالجة متعاقبة 4"/>
          <p:cNvSpPr/>
          <p:nvPr/>
        </p:nvSpPr>
        <p:spPr>
          <a:xfrm>
            <a:off x="1714480" y="1571612"/>
            <a:ext cx="6429420" cy="1785950"/>
          </a:xfrm>
          <a:prstGeom prst="flowChartAlternateProcess">
            <a:avLst/>
          </a:prstGeom>
          <a:solidFill>
            <a:schemeClr val="bg1">
              <a:lumMod val="95000"/>
            </a:schemeClr>
          </a:solidFill>
          <a:ln>
            <a:solidFill>
              <a:srgbClr val="00B05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scene3d>
              <a:camera prst="perspectiveAbove"/>
              <a:lightRig rig="threePt" dir="t"/>
            </a:scene3d>
          </a:bodyPr>
          <a:lstStyle/>
          <a:p>
            <a:pPr algn="ctr"/>
            <a:r>
              <a:rPr lang="ar-SA" sz="7200" dirty="0" smtClean="0">
                <a:solidFill>
                  <a:srgbClr val="FF0000"/>
                </a:solidFill>
                <a:effectLst>
                  <a:glow rad="228600">
                    <a:schemeClr val="accent3">
                      <a:satMod val="175000"/>
                      <a:alpha val="40000"/>
                    </a:schemeClr>
                  </a:glow>
                </a:effectLst>
              </a:rPr>
              <a:t>ال</a:t>
            </a:r>
            <a:r>
              <a:rPr lang="ar-SA" sz="7200" dirty="0" smtClean="0">
                <a:solidFill>
                  <a:srgbClr val="00B0F0"/>
                </a:solidFill>
                <a:effectLst>
                  <a:glow rad="228600">
                    <a:schemeClr val="accent3">
                      <a:satMod val="175000"/>
                      <a:alpha val="40000"/>
                    </a:schemeClr>
                  </a:glow>
                </a:effectLst>
              </a:rPr>
              <a:t>فـ</a:t>
            </a:r>
            <a:r>
              <a:rPr lang="ar-SA" sz="7200" dirty="0" smtClean="0">
                <a:solidFill>
                  <a:srgbClr val="00B050"/>
                </a:solidFill>
                <a:effectLst>
                  <a:glow rad="228600">
                    <a:schemeClr val="accent3">
                      <a:satMod val="175000"/>
                      <a:alpha val="40000"/>
                    </a:schemeClr>
                  </a:glow>
                </a:effectLst>
              </a:rPr>
              <a:t>صـ</a:t>
            </a:r>
            <a:r>
              <a:rPr lang="ar-SA" sz="7200" dirty="0" smtClean="0">
                <a:solidFill>
                  <a:srgbClr val="7030A0"/>
                </a:solidFill>
                <a:effectLst>
                  <a:glow rad="228600">
                    <a:schemeClr val="accent3">
                      <a:satMod val="175000"/>
                      <a:alpha val="40000"/>
                    </a:schemeClr>
                  </a:glow>
                </a:effectLst>
              </a:rPr>
              <a:t>و</a:t>
            </a:r>
            <a:r>
              <a:rPr lang="ar-SA" sz="7200" dirty="0" smtClean="0">
                <a:solidFill>
                  <a:srgbClr val="FFFF00"/>
                </a:solidFill>
                <a:effectLst>
                  <a:glow rad="228600">
                    <a:schemeClr val="accent3">
                      <a:satMod val="175000"/>
                      <a:alpha val="40000"/>
                    </a:schemeClr>
                  </a:glow>
                </a:effectLst>
              </a:rPr>
              <a:t>ل</a:t>
            </a:r>
            <a:r>
              <a:rPr lang="ar-SA" sz="7200" dirty="0" smtClean="0">
                <a:effectLst>
                  <a:glow rad="228600">
                    <a:schemeClr val="accent3">
                      <a:satMod val="175000"/>
                      <a:alpha val="40000"/>
                    </a:schemeClr>
                  </a:glow>
                </a:effectLst>
              </a:rPr>
              <a:t> </a:t>
            </a:r>
            <a:r>
              <a:rPr lang="ar-SA" sz="7200" dirty="0" smtClean="0">
                <a:solidFill>
                  <a:srgbClr val="FF0000"/>
                </a:solidFill>
                <a:effectLst>
                  <a:glow rad="228600">
                    <a:schemeClr val="accent3">
                      <a:satMod val="175000"/>
                      <a:alpha val="40000"/>
                    </a:schemeClr>
                  </a:glow>
                </a:effectLst>
              </a:rPr>
              <a:t>ال</a:t>
            </a:r>
            <a:r>
              <a:rPr lang="ar-SA" sz="7200" dirty="0" smtClean="0">
                <a:solidFill>
                  <a:schemeClr val="tx2"/>
                </a:solidFill>
                <a:effectLst>
                  <a:glow rad="228600">
                    <a:schemeClr val="accent3">
                      <a:satMod val="175000"/>
                      <a:alpha val="40000"/>
                    </a:schemeClr>
                  </a:glow>
                </a:effectLst>
              </a:rPr>
              <a:t>أ</a:t>
            </a:r>
            <a:r>
              <a:rPr lang="ar-SA" sz="7200" dirty="0" smtClean="0">
                <a:solidFill>
                  <a:srgbClr val="0070C0"/>
                </a:solidFill>
                <a:effectLst>
                  <a:glow rad="228600">
                    <a:schemeClr val="accent3">
                      <a:satMod val="175000"/>
                      <a:alpha val="40000"/>
                    </a:schemeClr>
                  </a:glow>
                </a:effectLst>
              </a:rPr>
              <a:t>ر</a:t>
            </a:r>
            <a:r>
              <a:rPr lang="ar-SA" sz="7200" dirty="0" smtClean="0">
                <a:solidFill>
                  <a:schemeClr val="accent6"/>
                </a:solidFill>
                <a:effectLst>
                  <a:glow rad="228600">
                    <a:schemeClr val="accent3">
                      <a:satMod val="175000"/>
                      <a:alpha val="40000"/>
                    </a:schemeClr>
                  </a:glow>
                </a:effectLst>
              </a:rPr>
              <a:t>بـ</a:t>
            </a:r>
            <a:r>
              <a:rPr lang="ar-SA" sz="7200" dirty="0" smtClean="0">
                <a:solidFill>
                  <a:srgbClr val="FFFF00"/>
                </a:solidFill>
                <a:effectLst>
                  <a:glow rad="228600">
                    <a:schemeClr val="accent3">
                      <a:satMod val="175000"/>
                      <a:alpha val="40000"/>
                    </a:schemeClr>
                  </a:glow>
                </a:effectLst>
              </a:rPr>
              <a:t>عــ</a:t>
            </a:r>
            <a:r>
              <a:rPr lang="ar-SA" sz="7200" dirty="0" smtClean="0">
                <a:solidFill>
                  <a:srgbClr val="00B050"/>
                </a:solidFill>
                <a:effectLst>
                  <a:glow rad="228600">
                    <a:schemeClr val="accent3">
                      <a:satMod val="175000"/>
                      <a:alpha val="40000"/>
                    </a:schemeClr>
                  </a:glow>
                </a:effectLst>
              </a:rPr>
              <a:t>ة</a:t>
            </a:r>
            <a:r>
              <a:rPr lang="ar-SA" sz="7200" dirty="0" smtClean="0">
                <a:effectLst>
                  <a:glow rad="228600">
                    <a:schemeClr val="accent3">
                      <a:satMod val="175000"/>
                      <a:alpha val="40000"/>
                    </a:schemeClr>
                  </a:glow>
                </a:effectLst>
              </a:rPr>
              <a:t> </a:t>
            </a:r>
            <a:endParaRPr lang="ar-SA" sz="7200" dirty="0">
              <a:effectLst>
                <a:glow rad="228600">
                  <a:schemeClr val="accent3">
                    <a:satMod val="175000"/>
                    <a:alpha val="40000"/>
                  </a:schemeClr>
                </a:glow>
              </a:effectLst>
            </a:endParaRPr>
          </a:p>
        </p:txBody>
      </p:sp>
      <p:pic>
        <p:nvPicPr>
          <p:cNvPr id="1026" name="Picture 2" descr="E:\- - Copy (2).jpg"/>
          <p:cNvPicPr>
            <a:picLocks noChangeAspect="1" noChangeArrowheads="1"/>
          </p:cNvPicPr>
          <p:nvPr/>
        </p:nvPicPr>
        <p:blipFill>
          <a:blip r:embed="rId2"/>
          <a:srcRect/>
          <a:stretch>
            <a:fillRect/>
          </a:stretch>
        </p:blipFill>
        <p:spPr bwMode="auto">
          <a:xfrm>
            <a:off x="1285852" y="3571876"/>
            <a:ext cx="7000924" cy="2857520"/>
          </a:xfrm>
          <a:prstGeom prst="rect">
            <a:avLst/>
          </a:prstGeom>
          <a:ln>
            <a:solidFill>
              <a:srgbClr val="00B050"/>
            </a:solidFill>
          </a:ln>
          <a:effectLst>
            <a:glow rad="228600">
              <a:schemeClr val="accent3">
                <a:satMod val="175000"/>
                <a:alpha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heathersanimations.com/children/jetski.gif"/>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214414" y="3714752"/>
            <a:ext cx="3786204" cy="2571761"/>
          </a:xfrm>
          <a:prstGeom prst="rect">
            <a:avLst/>
          </a:prstGeom>
          <a:noFill/>
          <a:ln>
            <a:noFill/>
          </a:ln>
        </p:spPr>
      </p:pic>
      <p:sp>
        <p:nvSpPr>
          <p:cNvPr id="5" name="مخطط انسيابي: معالجة متعاقبة 4"/>
          <p:cNvSpPr/>
          <p:nvPr/>
        </p:nvSpPr>
        <p:spPr>
          <a:xfrm>
            <a:off x="4429124" y="1000108"/>
            <a:ext cx="4129110" cy="898400"/>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1" anchor="ctr">
            <a:prstTxWarp prst="textWave4">
              <a:avLst/>
            </a:prstTxWarp>
          </a:bodyPr>
          <a:lstStyle/>
          <a:p>
            <a:pPr algn="ctr"/>
            <a:r>
              <a:rPr lang="ar-SA" dirty="0" smtClean="0">
                <a:solidFill>
                  <a:srgbClr val="00B0F0"/>
                </a:solidFill>
                <a:effectLst>
                  <a:glow rad="228600">
                    <a:schemeClr val="accent6">
                      <a:satMod val="175000"/>
                      <a:alpha val="40000"/>
                    </a:schemeClr>
                  </a:glow>
                </a:effectLst>
              </a:rPr>
              <a:t>فصل الصيف</a:t>
            </a:r>
            <a:endParaRPr lang="ar-SA" dirty="0">
              <a:solidFill>
                <a:srgbClr val="00B0F0"/>
              </a:solidFill>
              <a:effectLst>
                <a:glow rad="228600">
                  <a:schemeClr val="accent6">
                    <a:satMod val="175000"/>
                    <a:alpha val="40000"/>
                  </a:schemeClr>
                </a:glow>
              </a:effectLst>
            </a:endParaRPr>
          </a:p>
        </p:txBody>
      </p:sp>
      <p:pic>
        <p:nvPicPr>
          <p:cNvPr id="6" name="Picture 34" descr="http://2.bp.blogspot.com/-F2UZgwGjD6E/UbBR9li8FzI/AAAAAAAAACI/vaNDYEsojSk/s1600/%D7%94%D7%95%D7%A8%D7%93.jpg">
            <a:hlinkClick r:id="rId3"/>
          </p:cNvPr>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2643174" cy="214311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1142976" y="0"/>
            <a:ext cx="7786742" cy="5857892"/>
          </a:xfrm>
          <a:prstGeom prst="star7">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i="1" dirty="0" smtClean="0">
                <a:solidFill>
                  <a:srgbClr val="FF0000"/>
                </a:solidFill>
              </a:rPr>
              <a:t>فصل الصيف:</a:t>
            </a:r>
          </a:p>
          <a:p>
            <a:pPr algn="ctr"/>
            <a:r>
              <a:rPr lang="ar-SA" sz="3200" b="1" dirty="0" smtClean="0"/>
              <a:t>هو فصل من فصول السنة الأربعة وهو أشد الفصول حرارة . يبدأ من 21 يونيو وينتهي 22سبتمبر .</a:t>
            </a:r>
          </a:p>
          <a:p>
            <a:pPr algn="ctr"/>
            <a:r>
              <a:rPr lang="ar-SA" sz="3200" b="1" dirty="0" smtClean="0"/>
              <a:t>وفي هذه الفترة يطول </a:t>
            </a:r>
            <a:r>
              <a:rPr lang="ar-SA" sz="3200" b="1" dirty="0" smtClean="0">
                <a:solidFill>
                  <a:srgbClr val="FF0000"/>
                </a:solidFill>
              </a:rPr>
              <a:t>النهار</a:t>
            </a:r>
            <a:r>
              <a:rPr lang="ar-SA" sz="3200" b="1" dirty="0" smtClean="0"/>
              <a:t> ويقصر </a:t>
            </a:r>
            <a:r>
              <a:rPr lang="ar-SA" sz="3200" b="1" dirty="0" smtClean="0">
                <a:solidFill>
                  <a:srgbClr val="FF0000"/>
                </a:solidFill>
              </a:rPr>
              <a:t>الليل</a:t>
            </a:r>
            <a:r>
              <a:rPr lang="ar-SA" sz="3200" b="1" dirty="0" smtClean="0"/>
              <a:t>.</a:t>
            </a:r>
            <a:endParaRPr lang="ar-SA" sz="3200" b="1" dirty="0"/>
          </a:p>
        </p:txBody>
      </p:sp>
      <p:pic>
        <p:nvPicPr>
          <p:cNvPr id="1026" name="Picture 2" descr="C:\Users\acer\Desktop\صور\images-17.jpeg"/>
          <p:cNvPicPr>
            <a:picLocks noChangeAspect="1" noChangeArrowheads="1"/>
          </p:cNvPicPr>
          <p:nvPr/>
        </p:nvPicPr>
        <p:blipFill>
          <a:blip r:embed="rId2"/>
          <a:srcRect/>
          <a:stretch>
            <a:fillRect/>
          </a:stretch>
        </p:blipFill>
        <p:spPr bwMode="auto">
          <a:xfrm>
            <a:off x="428596" y="4214818"/>
            <a:ext cx="2619375" cy="17430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1643042" y="714356"/>
            <a:ext cx="7129506" cy="4071966"/>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i="1" dirty="0" smtClean="0">
                <a:solidFill>
                  <a:srgbClr val="FFC000"/>
                </a:solidFill>
              </a:rPr>
              <a:t>مميزات فصل الصيف</a:t>
            </a:r>
            <a:r>
              <a:rPr lang="ar-SA" sz="2800" dirty="0" smtClean="0"/>
              <a:t>:</a:t>
            </a:r>
          </a:p>
          <a:p>
            <a:r>
              <a:rPr lang="ar-SA" sz="3200" dirty="0" smtClean="0"/>
              <a:t>1- في فصل الصيف يكون الطقس حار جدا.</a:t>
            </a:r>
          </a:p>
          <a:p>
            <a:r>
              <a:rPr lang="ar-SA" sz="3200" dirty="0" smtClean="0"/>
              <a:t>2- في فصل الصيف يطول النهار ويقصر الليل.</a:t>
            </a:r>
          </a:p>
          <a:p>
            <a:r>
              <a:rPr lang="ar-SA" sz="3200" dirty="0" smtClean="0"/>
              <a:t>3- في فصل الصيف ينضج القمح.</a:t>
            </a:r>
          </a:p>
          <a:p>
            <a:r>
              <a:rPr lang="ar-SA" sz="3200" dirty="0" smtClean="0"/>
              <a:t>4- في فصل الصيف تنضج الثمار .</a:t>
            </a:r>
          </a:p>
          <a:p>
            <a:r>
              <a:rPr lang="ar-SA" sz="3200" dirty="0" smtClean="0"/>
              <a:t>5- في فصل الصيف يذهب الناس إلى السباحة</a:t>
            </a:r>
            <a:r>
              <a:rPr lang="ar-SA" sz="2400" dirty="0" smtClean="0"/>
              <a:t>.</a:t>
            </a:r>
            <a:endParaRPr lang="ar-SA"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792" y="357166"/>
            <a:ext cx="10115592" cy="5768997"/>
          </a:xfrm>
        </p:spPr>
        <p:txBody>
          <a:bodyPr>
            <a:normAutofit/>
          </a:bodyPr>
          <a:lstStyle/>
          <a:p>
            <a:r>
              <a:rPr lang="ar-SA" sz="3600" b="1" dirty="0" smtClean="0">
                <a:solidFill>
                  <a:srgbClr val="C00000"/>
                </a:solidFill>
                <a:effectLst>
                  <a:glow rad="101600">
                    <a:schemeClr val="accent4">
                      <a:satMod val="175000"/>
                      <a:alpha val="40000"/>
                    </a:schemeClr>
                  </a:glow>
                </a:effectLst>
              </a:rPr>
              <a:t>ملابس فصل الصيف </a:t>
            </a:r>
            <a:endParaRPr lang="ar-SA" sz="3600" b="1" dirty="0">
              <a:solidFill>
                <a:srgbClr val="C00000"/>
              </a:solidFill>
              <a:effectLst>
                <a:glow rad="101600">
                  <a:schemeClr val="accent4">
                    <a:satMod val="175000"/>
                    <a:alpha val="40000"/>
                  </a:schemeClr>
                </a:glow>
              </a:effectLst>
            </a:endParaRPr>
          </a:p>
        </p:txBody>
      </p:sp>
      <p:pic>
        <p:nvPicPr>
          <p:cNvPr id="4" name="Picture 19" descr="https://sites.google.com/site/altrbyaalkhasa/_/rsrc/1329226996871/mlabes/%D9%85%D9%84%D8%A7%D8%A8%D8%B3%20%D8%B5%D9%8A%D9%81.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3500414"/>
            <a:ext cx="5143536" cy="3357586"/>
          </a:xfrm>
          <a:prstGeom prst="rect">
            <a:avLst/>
          </a:prstGeom>
          <a:noFill/>
          <a:ln>
            <a:noFill/>
          </a:ln>
        </p:spPr>
      </p:pic>
      <p:pic>
        <p:nvPicPr>
          <p:cNvPr id="4098" name="Picture 2" descr="C:\Users\acer\Desktop\صور\images-28.jpeg"/>
          <p:cNvPicPr>
            <a:picLocks noChangeAspect="1" noChangeArrowheads="1"/>
          </p:cNvPicPr>
          <p:nvPr/>
        </p:nvPicPr>
        <p:blipFill>
          <a:blip r:embed="rId4"/>
          <a:srcRect/>
          <a:stretch>
            <a:fillRect/>
          </a:stretch>
        </p:blipFill>
        <p:spPr bwMode="auto">
          <a:xfrm>
            <a:off x="4857752" y="3286124"/>
            <a:ext cx="3929058" cy="3571876"/>
          </a:xfrm>
          <a:prstGeom prst="rect">
            <a:avLst/>
          </a:prstGeom>
          <a:noFill/>
        </p:spPr>
      </p:pic>
      <p:pic>
        <p:nvPicPr>
          <p:cNvPr id="4101" name="Picture 5" descr="C:\Users\acer\Desktop\صور\images-27.jpeg"/>
          <p:cNvPicPr>
            <a:picLocks noChangeAspect="1" noChangeArrowheads="1"/>
          </p:cNvPicPr>
          <p:nvPr/>
        </p:nvPicPr>
        <p:blipFill>
          <a:blip r:embed="rId5"/>
          <a:srcRect/>
          <a:stretch>
            <a:fillRect/>
          </a:stretch>
        </p:blipFill>
        <p:spPr bwMode="auto">
          <a:xfrm>
            <a:off x="0" y="285728"/>
            <a:ext cx="3929058" cy="314327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3571868" y="857232"/>
            <a:ext cx="5057804" cy="1357322"/>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1" anchor="ctr">
            <a:prstTxWarp prst="textStop">
              <a:avLst/>
            </a:prstTxWarp>
          </a:bodyPr>
          <a:lstStyle/>
          <a:p>
            <a:pPr algn="ctr"/>
            <a:r>
              <a:rPr lang="ar-SA" sz="3200" b="1" dirty="0" smtClean="0">
                <a:solidFill>
                  <a:srgbClr val="FFC000"/>
                </a:solidFill>
                <a:effectLst>
                  <a:glow rad="228600">
                    <a:schemeClr val="accent1">
                      <a:satMod val="175000"/>
                      <a:alpha val="40000"/>
                    </a:schemeClr>
                  </a:glow>
                </a:effectLst>
              </a:rPr>
              <a:t>فصل الخريف</a:t>
            </a:r>
            <a:endParaRPr lang="ar-SA" sz="3200" b="1" dirty="0">
              <a:solidFill>
                <a:srgbClr val="FFC000"/>
              </a:solidFill>
              <a:effectLst>
                <a:glow rad="228600">
                  <a:schemeClr val="accent1">
                    <a:satMod val="175000"/>
                    <a:alpha val="40000"/>
                  </a:schemeClr>
                </a:glow>
              </a:effectLst>
            </a:endParaRPr>
          </a:p>
        </p:txBody>
      </p:sp>
      <p:pic>
        <p:nvPicPr>
          <p:cNvPr id="5" name="Picture 14" descr="http://upload.wikimedia.org/wikipedia/commons/thumb/e/e9/Autunno.JPG/220px-Autunno.JPG">
            <a:hlinkClick r:id="rId2"/>
          </p:cNvPr>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85720" y="3214686"/>
            <a:ext cx="7000924" cy="3362329"/>
          </a:xfrm>
          <a:prstGeom prst="parallelogram">
            <a:avLst/>
          </a:prstGeom>
          <a:noFill/>
          <a:ln>
            <a:noFill/>
          </a:ln>
          <a:effectLst>
            <a:glow rad="228600">
              <a:schemeClr val="accent6">
                <a:satMod val="175000"/>
                <a:alpha val="40000"/>
              </a:schemeClr>
            </a:glow>
            <a:reflection blurRad="6350" stA="50000" endA="300" endPos="90000" dist="50800" dir="5400000" sy="-100000" algn="bl" rotWithShape="0"/>
            <a:softEdge rad="127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2143108" y="857232"/>
            <a:ext cx="5486432" cy="3643338"/>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solidFill>
                  <a:srgbClr val="FF0000"/>
                </a:solidFill>
                <a:effectLst>
                  <a:glow rad="63500">
                    <a:schemeClr val="accent5">
                      <a:satMod val="175000"/>
                      <a:alpha val="40000"/>
                    </a:schemeClr>
                  </a:glow>
                </a:effectLst>
              </a:rPr>
              <a:t>فصل الخريف:</a:t>
            </a:r>
          </a:p>
          <a:p>
            <a:pPr algn="just"/>
            <a:r>
              <a:rPr lang="ar-SA" sz="2800" dirty="0" smtClean="0">
                <a:solidFill>
                  <a:schemeClr val="tx1"/>
                </a:solidFill>
                <a:effectLst>
                  <a:glow rad="63500">
                    <a:schemeClr val="accent5">
                      <a:satMod val="175000"/>
                      <a:alpha val="40000"/>
                    </a:schemeClr>
                  </a:glow>
                </a:effectLst>
              </a:rPr>
              <a:t>فصل الخريف هو أحد فصول السنة الأربعة. يأتي بعد الصيف وقبل الشتاء .وفي هذه الفترة يتساوى الليل مع النهار في جميع بقاع الأرض.وفيه تتساقط أوراق الشجر.والخريف فيه رياح قوية تحمل معها الغبار. </a:t>
            </a:r>
            <a:endParaRPr lang="ar-SA" sz="2800" dirty="0">
              <a:solidFill>
                <a:schemeClr val="tx1"/>
              </a:solidFill>
              <a:effectLst>
                <a:glow rad="635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2285984" y="214290"/>
            <a:ext cx="6643734" cy="3643338"/>
          </a:xfrm>
          <a:prstGeom prst="round2DiagRect">
            <a:avLst/>
          </a:prstGeom>
          <a:ln>
            <a:noFill/>
          </a:ln>
        </p:spPr>
        <p:style>
          <a:lnRef idx="2">
            <a:schemeClr val="accent6"/>
          </a:lnRef>
          <a:fillRef idx="1">
            <a:schemeClr val="lt1"/>
          </a:fillRef>
          <a:effectRef idx="0">
            <a:schemeClr val="accent6"/>
          </a:effectRef>
          <a:fontRef idx="minor">
            <a:schemeClr val="dk1"/>
          </a:fontRef>
        </p:style>
        <p:txBody>
          <a:bodyPr rtlCol="1" anchor="ctr">
            <a:scene3d>
              <a:camera prst="perspectiveLeft"/>
              <a:lightRig rig="threePt" dir="t"/>
            </a:scene3d>
            <a:sp3d extrusionH="57150">
              <a:bevelT w="38100" h="38100" prst="angle"/>
            </a:sp3d>
          </a:bodyPr>
          <a:lstStyle/>
          <a:p>
            <a:pPr algn="ctr"/>
            <a:r>
              <a:rPr lang="ar-SA" sz="3200" b="1" dirty="0" smtClean="0">
                <a:solidFill>
                  <a:srgbClr val="FF0000"/>
                </a:solidFill>
              </a:rPr>
              <a:t>مميزات فصل الخريف:</a:t>
            </a:r>
          </a:p>
          <a:p>
            <a:r>
              <a:rPr lang="ar-SA" sz="2400" dirty="0" smtClean="0"/>
              <a:t>1-في فصل الخريف يتساقط المطر الأول .</a:t>
            </a:r>
          </a:p>
          <a:p>
            <a:r>
              <a:rPr lang="ar-SA" sz="2400" dirty="0" smtClean="0"/>
              <a:t>2- في فصل الخريف تهب رياح شديدة.</a:t>
            </a:r>
          </a:p>
          <a:p>
            <a:r>
              <a:rPr lang="ar-SA" sz="2400" dirty="0" smtClean="0"/>
              <a:t>3- في فصل الخريف تهاجر الطيور.</a:t>
            </a:r>
          </a:p>
          <a:p>
            <a:r>
              <a:rPr lang="ar-SA" sz="2400" dirty="0" smtClean="0"/>
              <a:t>4- في فصل الخريف تتساقط أوراق الأشجار.</a:t>
            </a:r>
          </a:p>
          <a:p>
            <a:r>
              <a:rPr lang="ar-SA" sz="2400" dirty="0" smtClean="0"/>
              <a:t>5- في فصل الخريف الجو بارد في الصباح والمساء.</a:t>
            </a:r>
          </a:p>
          <a:p>
            <a:r>
              <a:rPr lang="ar-SA" sz="2400" dirty="0" smtClean="0"/>
              <a:t>6- في فصل الخريف نرى الغيوم السوداء في السماء</a:t>
            </a:r>
            <a:r>
              <a:rPr lang="ar-SA" dirty="0" smtClean="0"/>
              <a:t>.</a:t>
            </a:r>
            <a:endParaRPr lang="ar-SA" dirty="0"/>
          </a:p>
        </p:txBody>
      </p:sp>
      <p:pic>
        <p:nvPicPr>
          <p:cNvPr id="5" name="Picture 2" descr="E:\...... - Copy - Copy.jpg"/>
          <p:cNvPicPr>
            <a:picLocks noChangeAspect="1" noChangeArrowheads="1"/>
          </p:cNvPicPr>
          <p:nvPr/>
        </p:nvPicPr>
        <p:blipFill>
          <a:blip r:embed="rId2">
            <a:lum bright="10000"/>
          </a:blip>
          <a:srcRect/>
          <a:stretch>
            <a:fillRect/>
          </a:stretch>
        </p:blipFill>
        <p:spPr bwMode="auto">
          <a:xfrm>
            <a:off x="1000100" y="3929066"/>
            <a:ext cx="4929222" cy="2643206"/>
          </a:xfrm>
          <a:prstGeom prst="flowChartPunchedTape">
            <a:avLst/>
          </a:prstGeom>
          <a:noFill/>
          <a:ln>
            <a:noFill/>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786050" y="571480"/>
            <a:ext cx="5772184"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smtClean="0">
                <a:ln w="18000">
                  <a:solidFill>
                    <a:schemeClr val="tx1"/>
                  </a:solidFill>
                  <a:prstDash val="solid"/>
                  <a:miter lim="800000"/>
                </a:ln>
                <a:solidFill>
                  <a:schemeClr val="tx1"/>
                </a:solidFill>
                <a:effectLst>
                  <a:glow rad="228600">
                    <a:schemeClr val="accent5">
                      <a:satMod val="175000"/>
                      <a:alpha val="40000"/>
                    </a:schemeClr>
                  </a:glow>
                  <a:outerShdw blurRad="25500" dist="23000" dir="7020000" algn="tl">
                    <a:srgbClr val="000000">
                      <a:alpha val="50000"/>
                    </a:srgbClr>
                  </a:outerShdw>
                </a:effectLst>
              </a:rPr>
              <a:t>ملابس فصل الخريف</a:t>
            </a:r>
            <a:endParaRPr lang="ar-SA" sz="3600" b="1" dirty="0">
              <a:ln w="18000">
                <a:solidFill>
                  <a:schemeClr val="tx1"/>
                </a:solidFill>
                <a:prstDash val="solid"/>
                <a:miter lim="800000"/>
              </a:ln>
              <a:solidFill>
                <a:schemeClr val="tx1"/>
              </a:solidFill>
              <a:effectLst>
                <a:glow rad="228600">
                  <a:schemeClr val="accent5">
                    <a:satMod val="175000"/>
                    <a:alpha val="40000"/>
                  </a:schemeClr>
                </a:glow>
                <a:outerShdw blurRad="25500" dist="23000" dir="7020000" algn="tl">
                  <a:srgbClr val="000000">
                    <a:alpha val="50000"/>
                  </a:srgbClr>
                </a:outerShdw>
              </a:effectLst>
            </a:endParaRPr>
          </a:p>
        </p:txBody>
      </p:sp>
      <p:pic>
        <p:nvPicPr>
          <p:cNvPr id="3074" name="Picture 2" descr="C:\Users\acer\Desktop\صور\images-53.jpeg"/>
          <p:cNvPicPr>
            <a:picLocks noChangeAspect="1" noChangeArrowheads="1"/>
          </p:cNvPicPr>
          <p:nvPr/>
        </p:nvPicPr>
        <p:blipFill>
          <a:blip r:embed="rId2"/>
          <a:srcRect/>
          <a:stretch>
            <a:fillRect/>
          </a:stretch>
        </p:blipFill>
        <p:spPr bwMode="auto">
          <a:xfrm>
            <a:off x="500034" y="2643182"/>
            <a:ext cx="2143125" cy="2786082"/>
          </a:xfrm>
          <a:prstGeom prst="rect">
            <a:avLst/>
          </a:prstGeom>
          <a:noFill/>
        </p:spPr>
      </p:pic>
      <p:pic>
        <p:nvPicPr>
          <p:cNvPr id="3075" name="Picture 3" descr="C:\Users\acer\Desktop\صور\images-31.jpeg"/>
          <p:cNvPicPr>
            <a:picLocks noChangeAspect="1" noChangeArrowheads="1"/>
          </p:cNvPicPr>
          <p:nvPr/>
        </p:nvPicPr>
        <p:blipFill>
          <a:blip r:embed="rId3"/>
          <a:srcRect/>
          <a:stretch>
            <a:fillRect/>
          </a:stretch>
        </p:blipFill>
        <p:spPr bwMode="auto">
          <a:xfrm>
            <a:off x="3071802" y="2214554"/>
            <a:ext cx="2143125" cy="2786067"/>
          </a:xfrm>
          <a:prstGeom prst="rect">
            <a:avLst/>
          </a:prstGeom>
          <a:noFill/>
        </p:spPr>
      </p:pic>
      <p:pic>
        <p:nvPicPr>
          <p:cNvPr id="3076" name="Picture 4" descr="C:\Users\acer\Desktop\صور\images-29.jpeg"/>
          <p:cNvPicPr>
            <a:picLocks noChangeAspect="1" noChangeArrowheads="1"/>
          </p:cNvPicPr>
          <p:nvPr/>
        </p:nvPicPr>
        <p:blipFill>
          <a:blip r:embed="rId4"/>
          <a:srcRect/>
          <a:stretch>
            <a:fillRect/>
          </a:stretch>
        </p:blipFill>
        <p:spPr bwMode="auto">
          <a:xfrm>
            <a:off x="5714994" y="2571744"/>
            <a:ext cx="2643206" cy="264320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bImage662293" descr="http://ranab.pbworks.com/f/1370938819/%D8%B5%D9%88%D8%B1%D8%A9%20%D8%A7%D9%84%D9%81%D8%B5%D9%88%D9%84.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000232" y="785794"/>
            <a:ext cx="4857784" cy="5462599"/>
          </a:xfrm>
          <a:prstGeom prst="rect">
            <a:avLst/>
          </a:prstGeom>
          <a:noFill/>
          <a:ln>
            <a:noFill/>
          </a:ln>
        </p:spPr>
      </p:pic>
      <p:sp>
        <p:nvSpPr>
          <p:cNvPr id="11" name="مستطيل مستدير الزوايا 10"/>
          <p:cNvSpPr/>
          <p:nvPr/>
        </p:nvSpPr>
        <p:spPr>
          <a:xfrm>
            <a:off x="6858016" y="1571612"/>
            <a:ext cx="184309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الصيف</a:t>
            </a:r>
            <a:endParaRPr lang="ar-SA" dirty="0"/>
          </a:p>
        </p:txBody>
      </p:sp>
      <p:sp>
        <p:nvSpPr>
          <p:cNvPr id="13" name="مستطيل مستدير الزوايا 12"/>
          <p:cNvSpPr/>
          <p:nvPr/>
        </p:nvSpPr>
        <p:spPr>
          <a:xfrm>
            <a:off x="6929454" y="4857760"/>
            <a:ext cx="184309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الخريف</a:t>
            </a:r>
            <a:endParaRPr lang="ar-SA" dirty="0"/>
          </a:p>
        </p:txBody>
      </p:sp>
      <p:sp>
        <p:nvSpPr>
          <p:cNvPr id="14" name="مستطيل مستدير الزوايا 13"/>
          <p:cNvSpPr/>
          <p:nvPr/>
        </p:nvSpPr>
        <p:spPr>
          <a:xfrm>
            <a:off x="214282" y="4429132"/>
            <a:ext cx="184309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الشتاء</a:t>
            </a:r>
            <a:endParaRPr lang="ar-SA" dirty="0"/>
          </a:p>
        </p:txBody>
      </p:sp>
      <p:sp>
        <p:nvSpPr>
          <p:cNvPr id="15" name="مستطيل مستدير الزوايا 14"/>
          <p:cNvSpPr/>
          <p:nvPr/>
        </p:nvSpPr>
        <p:spPr>
          <a:xfrm>
            <a:off x="0" y="1500174"/>
            <a:ext cx="184309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الربيع</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3"/>
          <p:cNvSpPr/>
          <p:nvPr/>
        </p:nvSpPr>
        <p:spPr>
          <a:xfrm>
            <a:off x="2714612" y="214290"/>
            <a:ext cx="4714908" cy="612648"/>
          </a:xfrm>
          <a:prstGeom prst="wedgeRectCallou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smtClean="0"/>
              <a:t>اختبار قصير (1) </a:t>
            </a:r>
            <a:endParaRPr lang="ar-SA" sz="2800" b="1" dirty="0"/>
          </a:p>
        </p:txBody>
      </p:sp>
      <p:sp>
        <p:nvSpPr>
          <p:cNvPr id="5" name="وجه ضاحك 4"/>
          <p:cNvSpPr/>
          <p:nvPr/>
        </p:nvSpPr>
        <p:spPr>
          <a:xfrm>
            <a:off x="214282" y="214290"/>
            <a:ext cx="571504" cy="700110"/>
          </a:xfrm>
          <a:prstGeom prst="smileyFace">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سحابة 5"/>
          <p:cNvSpPr/>
          <p:nvPr/>
        </p:nvSpPr>
        <p:spPr>
          <a:xfrm>
            <a:off x="5929322" y="785794"/>
            <a:ext cx="2843226" cy="914400"/>
          </a:xfrm>
          <a:prstGeom prst="cloud">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smtClean="0"/>
              <a:t>الاسم:...........</a:t>
            </a:r>
            <a:endParaRPr lang="ar-SA" sz="2000" dirty="0"/>
          </a:p>
        </p:txBody>
      </p:sp>
      <p:sp>
        <p:nvSpPr>
          <p:cNvPr id="7" name="سحابة 6"/>
          <p:cNvSpPr/>
          <p:nvPr/>
        </p:nvSpPr>
        <p:spPr>
          <a:xfrm>
            <a:off x="642910" y="714356"/>
            <a:ext cx="2286016" cy="914400"/>
          </a:xfrm>
          <a:prstGeom prst="cloud">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smtClean="0"/>
              <a:t>الصف:..........</a:t>
            </a:r>
            <a:endParaRPr lang="ar-SA" sz="2000" dirty="0"/>
          </a:p>
        </p:txBody>
      </p:sp>
      <p:sp>
        <p:nvSpPr>
          <p:cNvPr id="9" name="مستطيل 8"/>
          <p:cNvSpPr/>
          <p:nvPr/>
        </p:nvSpPr>
        <p:spPr>
          <a:xfrm>
            <a:off x="2071670" y="1785926"/>
            <a:ext cx="6000792" cy="57150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t>أختر الإجابة الصحيحة من بين البدائل المعطاة:</a:t>
            </a:r>
            <a:endParaRPr lang="ar-SA" sz="2400" dirty="0"/>
          </a:p>
        </p:txBody>
      </p:sp>
      <p:graphicFrame>
        <p:nvGraphicFramePr>
          <p:cNvPr id="18" name="جدول 17"/>
          <p:cNvGraphicFramePr>
            <a:graphicFrameLocks noGrp="1"/>
          </p:cNvGraphicFramePr>
          <p:nvPr/>
        </p:nvGraphicFramePr>
        <p:xfrm>
          <a:off x="5643570" y="2571744"/>
          <a:ext cx="2381224" cy="1513848"/>
        </p:xfrm>
        <a:graphic>
          <a:graphicData uri="http://schemas.openxmlformats.org/drawingml/2006/table">
            <a:tbl>
              <a:tblPr rtl="1" firstRow="1" bandRow="1">
                <a:tableStyleId>{5C22544A-7EE6-4342-B048-85BDC9FD1C3A}</a:tableStyleId>
              </a:tblPr>
              <a:tblGrid>
                <a:gridCol w="256143"/>
                <a:gridCol w="2125081"/>
              </a:tblGrid>
              <a:tr h="370840">
                <a:tc gridSpan="2">
                  <a:txBody>
                    <a:bodyPr/>
                    <a:lstStyle/>
                    <a:p>
                      <a:pPr rtl="1"/>
                      <a:r>
                        <a:rPr lang="ar-SA" dirty="0" smtClean="0"/>
                        <a:t>1</a:t>
                      </a:r>
                      <a:r>
                        <a:rPr lang="ar-SA" dirty="0" smtClean="0">
                          <a:solidFill>
                            <a:schemeClr val="tx1"/>
                          </a:solidFill>
                        </a:rPr>
                        <a:t>1-</a:t>
                      </a:r>
                      <a:r>
                        <a:rPr lang="ar-SA" baseline="0" dirty="0" smtClean="0">
                          <a:solidFill>
                            <a:schemeClr val="tx1"/>
                          </a:solidFill>
                        </a:rPr>
                        <a:t> كم عدد فصول السنة ؟</a:t>
                      </a:r>
                      <a:endParaRPr lang="ar-SA"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3</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4</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5</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جدول 19"/>
          <p:cNvGraphicFramePr>
            <a:graphicFrameLocks noGrp="1"/>
          </p:cNvGraphicFramePr>
          <p:nvPr/>
        </p:nvGraphicFramePr>
        <p:xfrm>
          <a:off x="4572000" y="4357694"/>
          <a:ext cx="3738546" cy="1513848"/>
        </p:xfrm>
        <a:graphic>
          <a:graphicData uri="http://schemas.openxmlformats.org/drawingml/2006/table">
            <a:tbl>
              <a:tblPr rtl="1" firstRow="1" bandRow="1">
                <a:tableStyleId>{5C22544A-7EE6-4342-B048-85BDC9FD1C3A}</a:tableStyleId>
              </a:tblPr>
              <a:tblGrid>
                <a:gridCol w="402147"/>
                <a:gridCol w="3336399"/>
              </a:tblGrid>
              <a:tr h="370840">
                <a:tc gridSpan="2">
                  <a:txBody>
                    <a:bodyPr/>
                    <a:lstStyle/>
                    <a:p>
                      <a:pPr rtl="1"/>
                      <a:r>
                        <a:rPr lang="ar-SA" dirty="0" smtClean="0">
                          <a:solidFill>
                            <a:schemeClr val="tx1"/>
                          </a:solidFill>
                        </a:rPr>
                        <a:t>2-</a:t>
                      </a:r>
                      <a:r>
                        <a:rPr lang="ar-SA" baseline="0" dirty="0" smtClean="0">
                          <a:solidFill>
                            <a:schemeClr val="tx1"/>
                          </a:solidFill>
                        </a:rPr>
                        <a:t> كيف حالة الطقس في فصل الربيع؟</a:t>
                      </a:r>
                      <a:endParaRPr lang="ar-SA"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غائم</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معتدل</a:t>
                      </a:r>
                      <a:r>
                        <a:rPr lang="ar-SA" baseline="0" dirty="0" smtClean="0"/>
                        <a:t> </a:t>
                      </a:r>
                      <a:r>
                        <a:rPr lang="ar-SA" dirty="0" smtClean="0"/>
                        <a:t>وضافي</a:t>
                      </a:r>
                      <a:r>
                        <a:rPr lang="ar-SA" baseline="0" dirty="0" smtClean="0"/>
                        <a:t> </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ممطر</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تمرير أفقي 3"/>
          <p:cNvSpPr/>
          <p:nvPr/>
        </p:nvSpPr>
        <p:spPr>
          <a:xfrm rot="21172588">
            <a:off x="324144" y="1364101"/>
            <a:ext cx="8293699" cy="4942601"/>
          </a:xfrm>
          <a:prstGeom prst="horizontalScroll">
            <a:avLst/>
          </a:prstGeom>
          <a:solidFill>
            <a:schemeClr val="accent2">
              <a:lumMod val="20000"/>
              <a:lumOff val="8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dirty="0" smtClean="0">
                <a:solidFill>
                  <a:schemeClr val="tx1"/>
                </a:solidFill>
              </a:rPr>
              <a:t>في هذه الوسيلة التعليمية سوف نعرض </a:t>
            </a:r>
            <a:r>
              <a:rPr lang="ar-SA" sz="3200" u="sng" dirty="0" smtClean="0">
                <a:solidFill>
                  <a:srgbClr val="00B050"/>
                </a:solidFill>
              </a:rPr>
              <a:t>الفصول الأربعة </a:t>
            </a:r>
            <a:r>
              <a:rPr lang="ar-SA" sz="3200" dirty="0" smtClean="0">
                <a:solidFill>
                  <a:schemeClr val="tx1"/>
                </a:solidFill>
              </a:rPr>
              <a:t>وهي: </a:t>
            </a:r>
            <a:r>
              <a:rPr lang="ar-SA" sz="3600" b="1" i="1" dirty="0" smtClean="0">
                <a:solidFill>
                  <a:srgbClr val="FF0000"/>
                </a:solidFill>
              </a:rPr>
              <a:t>الشتاء والربيع والصيف والخريف </a:t>
            </a:r>
            <a:r>
              <a:rPr lang="ar-SA" sz="3600" dirty="0" smtClean="0">
                <a:solidFill>
                  <a:srgbClr val="FF0000"/>
                </a:solidFill>
              </a:rPr>
              <a:t>.</a:t>
            </a:r>
            <a:endParaRPr lang="ar-SA" sz="3200" dirty="0" smtClean="0">
              <a:solidFill>
                <a:srgbClr val="FF0000"/>
              </a:solidFill>
            </a:endParaRPr>
          </a:p>
          <a:p>
            <a:pPr algn="ctr"/>
            <a:r>
              <a:rPr lang="ar-SA" sz="3200" dirty="0" smtClean="0">
                <a:solidFill>
                  <a:schemeClr val="tx1"/>
                </a:solidFill>
              </a:rPr>
              <a:t>وسوف نتطرق إلى كل فصل من الفصول من ناحية ظواهره وصفاته الخاصة .</a:t>
            </a:r>
          </a:p>
          <a:p>
            <a:pPr algn="ctr"/>
            <a:r>
              <a:rPr lang="ar-SA" sz="3200" dirty="0" smtClean="0">
                <a:solidFill>
                  <a:schemeClr val="tx1"/>
                </a:solidFill>
              </a:rPr>
              <a:t>وتقدم هذه الوسيلة من خلال </a:t>
            </a:r>
            <a:r>
              <a:rPr lang="ar-SA" sz="3200" dirty="0" smtClean="0">
                <a:solidFill>
                  <a:srgbClr val="002060"/>
                </a:solidFill>
              </a:rPr>
              <a:t>وصور </a:t>
            </a:r>
            <a:r>
              <a:rPr lang="ar-SA" sz="3200" dirty="0" smtClean="0">
                <a:solidFill>
                  <a:srgbClr val="002060"/>
                </a:solidFill>
              </a:rPr>
              <a:t>وقصص وأوراق عمل .</a:t>
            </a:r>
          </a:p>
          <a:p>
            <a:pPr algn="ctr"/>
            <a:r>
              <a:rPr lang="ar-SA" sz="3200" dirty="0" smtClean="0">
                <a:solidFill>
                  <a:schemeClr val="tx1"/>
                </a:solidFill>
              </a:rPr>
              <a:t>لكي تساعد المتعلمين على فهم الموضوع بشكل أفضل .</a:t>
            </a:r>
            <a:endParaRPr lang="ar-SA" sz="3200" dirty="0">
              <a:solidFill>
                <a:schemeClr val="tx1"/>
              </a:solidFill>
            </a:endParaRPr>
          </a:p>
        </p:txBody>
      </p:sp>
      <p:sp>
        <p:nvSpPr>
          <p:cNvPr id="5" name="مستطيل ذو زوايا قطرية مخدوشة 4"/>
          <p:cNvSpPr/>
          <p:nvPr/>
        </p:nvSpPr>
        <p:spPr>
          <a:xfrm rot="20913842">
            <a:off x="2311822" y="923604"/>
            <a:ext cx="2875910" cy="700086"/>
          </a:xfrm>
          <a:prstGeom prst="snip2Diag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5400" b="1" dirty="0" smtClean="0">
                <a:ln w="18000">
                  <a:solidFill>
                    <a:schemeClr val="accent2">
                      <a:satMod val="140000"/>
                    </a:schemeClr>
                  </a:solidFill>
                  <a:prstDash val="solid"/>
                  <a:miter lim="800000"/>
                </a:ln>
                <a:solidFill>
                  <a:schemeClr val="tx1"/>
                </a:solidFill>
                <a:effectLst>
                  <a:glow rad="63500">
                    <a:schemeClr val="accent5">
                      <a:satMod val="175000"/>
                      <a:alpha val="40000"/>
                    </a:schemeClr>
                  </a:glow>
                  <a:outerShdw blurRad="25500" dist="23000" dir="7020000" algn="tl">
                    <a:srgbClr val="000000">
                      <a:alpha val="50000"/>
                    </a:srgbClr>
                  </a:outerShdw>
                  <a:reflection blurRad="6350" stA="55000" endA="50" endPos="85000" dist="60007" dir="5400000" sy="-100000" algn="bl" rotWithShape="0"/>
                </a:effectLst>
              </a:rPr>
              <a:t>مـقـدمـة</a:t>
            </a:r>
            <a:r>
              <a:rPr lang="ar-SA" b="1" dirty="0" smtClean="0">
                <a:ln w="12700">
                  <a:solidFill>
                    <a:schemeClr val="tx2">
                      <a:satMod val="155000"/>
                    </a:schemeClr>
                  </a:solidFill>
                  <a:prstDash val="solid"/>
                </a:ln>
                <a:solidFill>
                  <a:schemeClr val="tx1"/>
                </a:solidFill>
                <a:effectLst>
                  <a:glow rad="63500">
                    <a:schemeClr val="accent5">
                      <a:satMod val="175000"/>
                      <a:alpha val="40000"/>
                    </a:schemeClr>
                  </a:glow>
                  <a:outerShdw blurRad="41275" dist="20320" dir="1800000" algn="tl" rotWithShape="0">
                    <a:srgbClr val="000000">
                      <a:alpha val="40000"/>
                    </a:srgbClr>
                  </a:outerShdw>
                </a:effectLst>
              </a:rPr>
              <a:t> </a:t>
            </a:r>
            <a:endParaRPr lang="ar-SA" b="1" dirty="0">
              <a:ln w="12700">
                <a:solidFill>
                  <a:schemeClr val="tx2">
                    <a:satMod val="155000"/>
                  </a:schemeClr>
                </a:solidFill>
                <a:prstDash val="solid"/>
              </a:ln>
              <a:solidFill>
                <a:schemeClr val="tx1"/>
              </a:solidFill>
              <a:effectLst>
                <a:glow rad="63500">
                  <a:schemeClr val="accent5">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4929190" y="2285992"/>
          <a:ext cx="3738546" cy="1513848"/>
        </p:xfrm>
        <a:graphic>
          <a:graphicData uri="http://schemas.openxmlformats.org/drawingml/2006/table">
            <a:tbl>
              <a:tblPr rtl="1" firstRow="1" bandRow="1">
                <a:tableStyleId>{5C22544A-7EE6-4342-B048-85BDC9FD1C3A}</a:tableStyleId>
              </a:tblPr>
              <a:tblGrid>
                <a:gridCol w="402147"/>
                <a:gridCol w="3336399"/>
              </a:tblGrid>
              <a:tr h="370840">
                <a:tc gridSpan="2">
                  <a:txBody>
                    <a:bodyPr/>
                    <a:lstStyle/>
                    <a:p>
                      <a:pPr rtl="1"/>
                      <a:r>
                        <a:rPr lang="ar-SA" dirty="0" smtClean="0">
                          <a:solidFill>
                            <a:schemeClr val="tx1"/>
                          </a:solidFill>
                        </a:rPr>
                        <a:t>4-</a:t>
                      </a:r>
                      <a:r>
                        <a:rPr lang="ar-SA" baseline="0" dirty="0" smtClean="0">
                          <a:solidFill>
                            <a:schemeClr val="tx1"/>
                          </a:solidFill>
                        </a:rPr>
                        <a:t> في فصل يكون الجو بارد؟؟</a:t>
                      </a:r>
                      <a:endParaRPr lang="ar-SA"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الشتاء</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الصيف</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الخريف</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nvGraphicFramePr>
        <p:xfrm>
          <a:off x="5072066" y="500042"/>
          <a:ext cx="3738546" cy="1513848"/>
        </p:xfrm>
        <a:graphic>
          <a:graphicData uri="http://schemas.openxmlformats.org/drawingml/2006/table">
            <a:tbl>
              <a:tblPr rtl="1" firstRow="1" bandRow="1">
                <a:tableStyleId>{5C22544A-7EE6-4342-B048-85BDC9FD1C3A}</a:tableStyleId>
              </a:tblPr>
              <a:tblGrid>
                <a:gridCol w="402147"/>
                <a:gridCol w="3336399"/>
              </a:tblGrid>
              <a:tr h="370840">
                <a:tc gridSpan="2">
                  <a:txBody>
                    <a:bodyPr/>
                    <a:lstStyle/>
                    <a:p>
                      <a:pPr rtl="1"/>
                      <a:r>
                        <a:rPr lang="ar-SA" dirty="0" smtClean="0">
                          <a:solidFill>
                            <a:schemeClr val="tx1"/>
                          </a:solidFill>
                        </a:rPr>
                        <a:t>3-</a:t>
                      </a:r>
                      <a:r>
                        <a:rPr lang="ar-SA" baseline="0" dirty="0" smtClean="0">
                          <a:solidFill>
                            <a:schemeClr val="tx1"/>
                          </a:solidFill>
                        </a:rPr>
                        <a:t> م</a:t>
                      </a:r>
                      <a:r>
                        <a:rPr lang="ar-SA" dirty="0" smtClean="0">
                          <a:solidFill>
                            <a:schemeClr val="tx1"/>
                          </a:solidFill>
                        </a:rPr>
                        <a:t>تى يأتي فصل الصيف؟؟</a:t>
                      </a:r>
                      <a:endParaRPr lang="ar-SA"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بعد</a:t>
                      </a:r>
                      <a:r>
                        <a:rPr lang="ar-SA" baseline="0" dirty="0" smtClean="0"/>
                        <a:t> ال</a:t>
                      </a:r>
                      <a:r>
                        <a:rPr lang="ar-SA" dirty="0" smtClean="0"/>
                        <a:t>شتاء </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بعد</a:t>
                      </a:r>
                      <a:r>
                        <a:rPr lang="ar-SA" baseline="0" dirty="0" smtClean="0"/>
                        <a:t> الخريف </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بعد الربيع </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جدول 5"/>
          <p:cNvGraphicFramePr>
            <a:graphicFrameLocks noGrp="1"/>
          </p:cNvGraphicFramePr>
          <p:nvPr/>
        </p:nvGraphicFramePr>
        <p:xfrm>
          <a:off x="4786314" y="4429132"/>
          <a:ext cx="3738546" cy="1513848"/>
        </p:xfrm>
        <a:graphic>
          <a:graphicData uri="http://schemas.openxmlformats.org/drawingml/2006/table">
            <a:tbl>
              <a:tblPr rtl="1" firstRow="1" bandRow="1">
                <a:tableStyleId>{5C22544A-7EE6-4342-B048-85BDC9FD1C3A}</a:tableStyleId>
              </a:tblPr>
              <a:tblGrid>
                <a:gridCol w="402147"/>
                <a:gridCol w="3336399"/>
              </a:tblGrid>
              <a:tr h="370840">
                <a:tc gridSpan="2">
                  <a:txBody>
                    <a:bodyPr/>
                    <a:lstStyle/>
                    <a:p>
                      <a:pPr rtl="1"/>
                      <a:r>
                        <a:rPr lang="ar-SA" dirty="0" smtClean="0">
                          <a:solidFill>
                            <a:schemeClr val="tx1"/>
                          </a:solidFill>
                        </a:rPr>
                        <a:t>5-في فصل يكون الجو حارا ؟؟</a:t>
                      </a:r>
                      <a:endParaRPr lang="ar-SA"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الشتاء</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الربيع</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dirty="0" smtClean="0"/>
                        <a:t>الصيف</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اوية واحدة مستديرة 3"/>
          <p:cNvSpPr/>
          <p:nvPr/>
        </p:nvSpPr>
        <p:spPr>
          <a:xfrm>
            <a:off x="2643174" y="357166"/>
            <a:ext cx="5343556" cy="914400"/>
          </a:xfrm>
          <a:prstGeom prst="round1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نشاط رقم (1) </a:t>
            </a:r>
          </a:p>
          <a:p>
            <a:pPr algn="ctr"/>
            <a:r>
              <a:rPr lang="ar-SA" sz="2400" b="1" dirty="0" smtClean="0"/>
              <a:t>أن يرسم الطالب فصل من الفصول ؟؟</a:t>
            </a:r>
            <a:endParaRPr lang="ar-SA" sz="2400" b="1" dirty="0"/>
          </a:p>
        </p:txBody>
      </p:sp>
      <p:sp>
        <p:nvSpPr>
          <p:cNvPr id="5" name="وجه ضاحك 4"/>
          <p:cNvSpPr/>
          <p:nvPr/>
        </p:nvSpPr>
        <p:spPr>
          <a:xfrm>
            <a:off x="357158" y="214290"/>
            <a:ext cx="914400" cy="914400"/>
          </a:xfrm>
          <a:prstGeom prst="smileyFace">
            <a:avLst/>
          </a:prstGeom>
          <a:solidFill>
            <a:schemeClr val="accent6">
              <a:lumMod val="20000"/>
              <a:lumOff val="80000"/>
            </a:schemeClr>
          </a:solid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SA">
              <a:effectLst>
                <a:glow rad="228600">
                  <a:schemeClr val="accent6">
                    <a:satMod val="175000"/>
                    <a:alpha val="40000"/>
                  </a:schemeClr>
                </a:glow>
              </a:effectLst>
            </a:endParaRPr>
          </a:p>
        </p:txBody>
      </p:sp>
      <p:sp>
        <p:nvSpPr>
          <p:cNvPr id="7" name="تمرير أفقي 6"/>
          <p:cNvSpPr/>
          <p:nvPr/>
        </p:nvSpPr>
        <p:spPr>
          <a:xfrm>
            <a:off x="500034" y="1357298"/>
            <a:ext cx="7858180" cy="5214974"/>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2285984" y="500042"/>
            <a:ext cx="4929222" cy="914400"/>
          </a:xfrm>
          <a:prstGeom prst="ellipse">
            <a:avLst/>
          </a:prstGeom>
          <a:ln>
            <a:solidFill>
              <a:srgbClr val="00B0F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smtClean="0">
                <a:ln w="18000">
                  <a:solidFill>
                    <a:schemeClr val="tx2">
                      <a:lumMod val="50000"/>
                    </a:schemeClr>
                  </a:solidFill>
                  <a:prstDash val="solid"/>
                  <a:miter lim="800000"/>
                </a:ln>
                <a:solidFill>
                  <a:schemeClr val="tx2">
                    <a:lumMod val="50000"/>
                  </a:schemeClr>
                </a:solidFill>
                <a:effectLst>
                  <a:glow rad="101600">
                    <a:schemeClr val="accent2">
                      <a:satMod val="175000"/>
                      <a:alpha val="40000"/>
                    </a:schemeClr>
                  </a:glow>
                  <a:outerShdw blurRad="25500" dist="23000" dir="7020000" algn="tl">
                    <a:srgbClr val="000000">
                      <a:alpha val="50000"/>
                    </a:srgbClr>
                  </a:outerShdw>
                </a:effectLst>
              </a:rPr>
              <a:t>تـحـلـيــل المـتعــلمـيـن</a:t>
            </a:r>
            <a:endParaRPr lang="ar-SA" sz="2800" b="1" dirty="0">
              <a:ln w="18000">
                <a:solidFill>
                  <a:schemeClr val="tx2">
                    <a:lumMod val="50000"/>
                  </a:schemeClr>
                </a:solidFill>
                <a:prstDash val="solid"/>
                <a:miter lim="800000"/>
              </a:ln>
              <a:solidFill>
                <a:schemeClr val="tx2">
                  <a:lumMod val="50000"/>
                </a:schemeClr>
              </a:solidFill>
              <a:effectLst>
                <a:glow rad="101600">
                  <a:schemeClr val="accent2">
                    <a:satMod val="175000"/>
                    <a:alpha val="40000"/>
                  </a:schemeClr>
                </a:glow>
                <a:outerShdw blurRad="25500" dist="23000" dir="7020000" algn="tl">
                  <a:srgbClr val="000000">
                    <a:alpha val="50000"/>
                  </a:srgbClr>
                </a:outerShdw>
              </a:effectLst>
            </a:endParaRPr>
          </a:p>
        </p:txBody>
      </p:sp>
      <p:sp>
        <p:nvSpPr>
          <p:cNvPr id="6" name="مستطيل 5"/>
          <p:cNvSpPr/>
          <p:nvPr/>
        </p:nvSpPr>
        <p:spPr>
          <a:xfrm>
            <a:off x="642910" y="1643050"/>
            <a:ext cx="7786742" cy="571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chemeClr val="tx1"/>
                </a:solidFill>
                <a:effectLst>
                  <a:glow rad="63500">
                    <a:schemeClr val="accent1">
                      <a:satMod val="175000"/>
                      <a:alpha val="40000"/>
                    </a:schemeClr>
                  </a:glow>
                </a:effectLst>
              </a:rPr>
              <a:t>1- </a:t>
            </a:r>
            <a:r>
              <a:rPr lang="ar-SA" sz="3200" dirty="0" smtClean="0">
                <a:solidFill>
                  <a:schemeClr val="tx1"/>
                </a:solidFill>
                <a:effectLst>
                  <a:glow rad="63500">
                    <a:schemeClr val="accent1">
                      <a:satMod val="175000"/>
                      <a:alpha val="40000"/>
                    </a:schemeClr>
                  </a:glow>
                </a:effectLst>
              </a:rPr>
              <a:t>عمر المتعلمين 10 سنوات  من الصف الرابع </a:t>
            </a:r>
            <a:r>
              <a:rPr lang="ar-SA" sz="2400" dirty="0" smtClean="0">
                <a:effectLst>
                  <a:glow rad="63500">
                    <a:schemeClr val="accent1">
                      <a:satMod val="175000"/>
                      <a:alpha val="40000"/>
                    </a:schemeClr>
                  </a:glow>
                </a:effectLst>
              </a:rPr>
              <a:t>.</a:t>
            </a:r>
            <a:endParaRPr lang="ar-SA" sz="2400" dirty="0">
              <a:effectLst>
                <a:glow rad="63500">
                  <a:schemeClr val="accent1">
                    <a:satMod val="175000"/>
                    <a:alpha val="40000"/>
                  </a:schemeClr>
                </a:glow>
              </a:effectLst>
            </a:endParaRPr>
          </a:p>
        </p:txBody>
      </p:sp>
      <p:sp>
        <p:nvSpPr>
          <p:cNvPr id="8" name="مستطيل 7"/>
          <p:cNvSpPr/>
          <p:nvPr/>
        </p:nvSpPr>
        <p:spPr>
          <a:xfrm>
            <a:off x="285720" y="3500438"/>
            <a:ext cx="8715436" cy="221457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dirty="0" smtClean="0">
                <a:effectLst>
                  <a:glow rad="63500">
                    <a:schemeClr val="accent3">
                      <a:satMod val="175000"/>
                      <a:alpha val="40000"/>
                    </a:schemeClr>
                  </a:glow>
                </a:effectLst>
              </a:rPr>
              <a:t>3- تقديم الدرس بعض المتعلمين يمكن الاتصال معهم عن طريق الرحلات وبعضهم عن طريق الصور وعرض بوربوينت وبعضهم عن طريق الفيديو أو حكاية قصة أو أنشودة أو مسرحية .</a:t>
            </a:r>
          </a:p>
        </p:txBody>
      </p:sp>
      <p:sp>
        <p:nvSpPr>
          <p:cNvPr id="9" name="مستطيل 8"/>
          <p:cNvSpPr/>
          <p:nvPr/>
        </p:nvSpPr>
        <p:spPr>
          <a:xfrm>
            <a:off x="428596" y="2500306"/>
            <a:ext cx="8429684" cy="714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chemeClr val="tx1"/>
                </a:solidFill>
                <a:effectLst>
                  <a:glow rad="63500">
                    <a:schemeClr val="accent4">
                      <a:satMod val="175000"/>
                      <a:alpha val="40000"/>
                    </a:schemeClr>
                  </a:glow>
                </a:effectLst>
              </a:rPr>
              <a:t>2- </a:t>
            </a:r>
            <a:r>
              <a:rPr lang="ar-SA" sz="3200" dirty="0" smtClean="0">
                <a:solidFill>
                  <a:schemeClr val="tx1"/>
                </a:solidFill>
                <a:effectLst>
                  <a:glow rad="63500">
                    <a:schemeClr val="accent4">
                      <a:satMod val="175000"/>
                      <a:alpha val="40000"/>
                    </a:schemeClr>
                  </a:glow>
                </a:effectLst>
              </a:rPr>
              <a:t>مستوى الدراسة من ذوي التحصيل العالي والمتوسط والمتدني. </a:t>
            </a:r>
          </a:p>
          <a:p>
            <a:pPr algn="ctr"/>
            <a:r>
              <a:rPr lang="ar-SA" sz="3200" dirty="0" smtClean="0">
                <a:solidFill>
                  <a:schemeClr val="tx1"/>
                </a:solidFill>
                <a:effectLst>
                  <a:glow rad="63500">
                    <a:schemeClr val="accent4">
                      <a:satMod val="175000"/>
                      <a:alpha val="40000"/>
                    </a:schemeClr>
                  </a:glow>
                </a:effectLst>
              </a:rPr>
              <a:t>وبعض المعلمين لديهم دافعية قوية لاستقبال الدرس.</a:t>
            </a:r>
            <a:endParaRPr lang="ar-SA" sz="3200" dirty="0">
              <a:solidFill>
                <a:schemeClr val="tx1"/>
              </a:solidFill>
              <a:effectLst>
                <a:glow rad="635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6" y="785794"/>
            <a:ext cx="8429684" cy="5286412"/>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effectLst>
                  <a:glow rad="63500">
                    <a:schemeClr val="accent6">
                      <a:satMod val="175000"/>
                      <a:alpha val="40000"/>
                    </a:schemeClr>
                  </a:glow>
                </a:effectLst>
              </a:rPr>
              <a:t>4</a:t>
            </a:r>
            <a:r>
              <a:rPr lang="ar-SA" sz="3200" dirty="0" smtClean="0">
                <a:effectLst>
                  <a:glow rad="63500">
                    <a:schemeClr val="accent6">
                      <a:satMod val="175000"/>
                      <a:alpha val="40000"/>
                    </a:schemeClr>
                  </a:glow>
                </a:effectLst>
              </a:rPr>
              <a:t>-  الخلفية الاجتماعية للمتعلمين : مدى معرفة الطلاب للطبيعة وفصول سنة الأربعة </a:t>
            </a:r>
          </a:p>
          <a:p>
            <a:pPr algn="ctr"/>
            <a:r>
              <a:rPr lang="ar-SA" sz="3200" dirty="0" smtClean="0">
                <a:effectLst>
                  <a:glow rad="63500">
                    <a:schemeClr val="accent6">
                      <a:satMod val="175000"/>
                      <a:alpha val="40000"/>
                    </a:schemeClr>
                  </a:glow>
                </a:effectLst>
              </a:rPr>
              <a:t>بعض المتعلمين يقومون بالرحلات الأسرية طوال السنة في العطل الأسبوعية  فهؤلاء لديهم معرفة بالطبيعة أكثر وما يحدث في كل فصل من فصول السنة وما يشاهدونه أو ما يسمعونه من قبل الأقران.</a:t>
            </a:r>
          </a:p>
          <a:p>
            <a:pPr algn="ctr"/>
            <a:r>
              <a:rPr lang="ar-SA" sz="3200" dirty="0" smtClean="0">
                <a:effectLst>
                  <a:glow rad="63500">
                    <a:schemeClr val="accent6">
                      <a:satMod val="175000"/>
                      <a:alpha val="40000"/>
                    </a:schemeClr>
                  </a:glow>
                </a:effectLst>
              </a:rPr>
              <a:t>وبعض الأخر يقومون برحلات في الأجازات الصيفية فتكون لديهم معرفة بفصل الصيف  أكثر من الفصول الأخرى . وبعض الأخر لا يقومون برحلات فلديهم معرفة بسيطة بفصول السنة وما يحدث فيها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785786" y="785794"/>
            <a:ext cx="7572428" cy="507209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smtClean="0">
                <a:effectLst>
                  <a:glow rad="228600">
                    <a:schemeClr val="accent5">
                      <a:satMod val="175000"/>
                      <a:alpha val="40000"/>
                    </a:schemeClr>
                  </a:glow>
                </a:effectLst>
              </a:rPr>
              <a:t>5- ميول واتجاهات المتعلمين فبعضهم يحب المطر والأشجار والقوس القزح والبرد والثلج في فصل الشتاء . وبعض الأخر يحب السباحة وجني الثمار في فصل الصيف .</a:t>
            </a:r>
          </a:p>
          <a:p>
            <a:pPr algn="ctr"/>
            <a:r>
              <a:rPr lang="ar-SA" sz="4000" dirty="0" smtClean="0">
                <a:effectLst>
                  <a:glow rad="228600">
                    <a:schemeClr val="accent5">
                      <a:satMod val="175000"/>
                      <a:alpha val="40000"/>
                    </a:schemeClr>
                  </a:glow>
                </a:effectLst>
              </a:rPr>
              <a:t>وبعضهم يحب الأزهار والفراشات في فصل الربيع . وبعضهم لديه رغبة في مشاهدة سقوط الأوراق في فصل الخريف .</a:t>
            </a:r>
            <a:endParaRPr lang="ar-SA" sz="4000" dirty="0">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عرّفة مسبقاً 3"/>
          <p:cNvSpPr/>
          <p:nvPr/>
        </p:nvSpPr>
        <p:spPr>
          <a:xfrm>
            <a:off x="2643174" y="571480"/>
            <a:ext cx="4772052" cy="1143008"/>
          </a:xfrm>
          <a:prstGeom prst="flowChartPredefinedProcess">
            <a:avLst/>
          </a:prstGeom>
          <a:solidFill>
            <a:schemeClr val="accent3">
              <a:lumMod val="20000"/>
              <a:lumOff val="80000"/>
            </a:schemeClr>
          </a:solidFill>
          <a:ln>
            <a:solidFill>
              <a:srgbClr val="FFFF0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i="1" dirty="0" smtClean="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effectLst>
              </a:rPr>
              <a:t>تـصـمـيـم الأهــداف </a:t>
            </a:r>
            <a:endParaRPr lang="ar-SA" sz="4000" i="1" dirty="0">
              <a:ln w="18000">
                <a:solidFill>
                  <a:schemeClr val="accent2">
                    <a:satMod val="140000"/>
                  </a:schemeClr>
                </a:solidFill>
                <a:prstDash val="solid"/>
                <a:miter lim="800000"/>
              </a:ln>
              <a:solidFill>
                <a:schemeClr val="tx1"/>
              </a:solidFill>
              <a:effectLst>
                <a:glow rad="228600">
                  <a:schemeClr val="accent2">
                    <a:satMod val="175000"/>
                    <a:alpha val="40000"/>
                  </a:schemeClr>
                </a:glow>
                <a:outerShdw blurRad="25500" dist="23000" dir="7020000" algn="tl">
                  <a:srgbClr val="000000">
                    <a:alpha val="50000"/>
                  </a:srgbClr>
                </a:outerShdw>
              </a:effectLst>
            </a:endParaRPr>
          </a:p>
        </p:txBody>
      </p:sp>
      <p:sp>
        <p:nvSpPr>
          <p:cNvPr id="5" name="مخطط انسيابي: تحضير 4"/>
          <p:cNvSpPr/>
          <p:nvPr/>
        </p:nvSpPr>
        <p:spPr>
          <a:xfrm>
            <a:off x="500034" y="4143380"/>
            <a:ext cx="7286676" cy="1112714"/>
          </a:xfrm>
          <a:prstGeom prst="flowChartPreparation">
            <a:avLst/>
          </a:prstGeom>
          <a:ln>
            <a:solidFill>
              <a:schemeClr val="accent2">
                <a:lumMod val="60000"/>
                <a:lumOff val="40000"/>
              </a:schemeClr>
            </a:solid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t>2- </a:t>
            </a:r>
            <a:r>
              <a:rPr lang="ar-SA" sz="3200" dirty="0" smtClean="0"/>
              <a:t>أن يتعرف الطالب على الفصول الأربعة </a:t>
            </a:r>
            <a:r>
              <a:rPr lang="ar-SA" sz="2400" dirty="0" smtClean="0"/>
              <a:t>.</a:t>
            </a:r>
            <a:endParaRPr lang="ar-SA" dirty="0"/>
          </a:p>
        </p:txBody>
      </p:sp>
      <p:sp>
        <p:nvSpPr>
          <p:cNvPr id="6" name="مخطط انسيابي: تحضير 5"/>
          <p:cNvSpPr/>
          <p:nvPr/>
        </p:nvSpPr>
        <p:spPr>
          <a:xfrm>
            <a:off x="285720" y="5500702"/>
            <a:ext cx="7286676" cy="1143008"/>
          </a:xfrm>
          <a:prstGeom prst="flowChartPreparation">
            <a:avLst/>
          </a:prstGeom>
          <a:ln>
            <a:solidFill>
              <a:schemeClr val="accent3">
                <a:lumMod val="60000"/>
                <a:lumOff val="40000"/>
              </a:schemeClr>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t>3</a:t>
            </a:r>
            <a:r>
              <a:rPr lang="ar-SA" sz="2800" dirty="0" smtClean="0"/>
              <a:t>- أن يتطرق الطالب إلى مميزات كل فصل وتحديد مظاهره</a:t>
            </a:r>
            <a:r>
              <a:rPr lang="ar-SA" sz="2400" dirty="0" smtClean="0"/>
              <a:t>.</a:t>
            </a:r>
            <a:endParaRPr lang="ar-SA" sz="2400" dirty="0"/>
          </a:p>
        </p:txBody>
      </p:sp>
      <p:sp>
        <p:nvSpPr>
          <p:cNvPr id="7" name="مخطط انسيابي: تحضير 6"/>
          <p:cNvSpPr/>
          <p:nvPr/>
        </p:nvSpPr>
        <p:spPr>
          <a:xfrm>
            <a:off x="642910" y="2928934"/>
            <a:ext cx="7000924" cy="1143008"/>
          </a:xfrm>
          <a:prstGeom prst="flowChartPreparation">
            <a:avLst/>
          </a:prstGeom>
          <a:ln>
            <a:solidFill>
              <a:schemeClr val="accent4">
                <a:lumMod val="60000"/>
                <a:lumOff val="40000"/>
              </a:schemeClr>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dirty="0" smtClean="0"/>
              <a:t>1- أن يتطلع الطالب على البيئة المحسوسة .</a:t>
            </a:r>
            <a:endParaRPr lang="ar-SA" sz="3200" dirty="0"/>
          </a:p>
        </p:txBody>
      </p:sp>
      <p:sp>
        <p:nvSpPr>
          <p:cNvPr id="8" name="مخطط انسيابي: شريط مثقب 7"/>
          <p:cNvSpPr/>
          <p:nvPr/>
        </p:nvSpPr>
        <p:spPr>
          <a:xfrm>
            <a:off x="6858016" y="2214554"/>
            <a:ext cx="2285984" cy="928694"/>
          </a:xfrm>
          <a:prstGeom prst="flowChartPunchedTape">
            <a:avLst/>
          </a:prstGeom>
          <a:ln>
            <a:solidFill>
              <a:schemeClr val="accent6"/>
            </a:solidFill>
          </a:ln>
          <a:effectLst>
            <a:glow rad="228600">
              <a:schemeClr val="accent6">
                <a:satMod val="175000"/>
                <a:alpha val="40000"/>
              </a:schemeClr>
            </a:glow>
          </a:effectLst>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smtClean="0">
                <a:ln w="18000">
                  <a:solidFill>
                    <a:schemeClr val="accent2">
                      <a:satMod val="140000"/>
                    </a:schemeClr>
                  </a:solidFill>
                  <a:prstDash val="solid"/>
                  <a:miter lim="800000"/>
                </a:ln>
                <a:solidFill>
                  <a:schemeClr val="tx1"/>
                </a:solidFill>
                <a:effectLst>
                  <a:glow rad="63500">
                    <a:schemeClr val="accent1">
                      <a:satMod val="175000"/>
                      <a:alpha val="40000"/>
                    </a:schemeClr>
                  </a:glow>
                  <a:outerShdw blurRad="25500" dist="23000" dir="7020000" algn="tl">
                    <a:srgbClr val="000000">
                      <a:alpha val="50000"/>
                    </a:srgbClr>
                  </a:outerShdw>
                </a:effectLst>
              </a:rPr>
              <a:t>أهداف عامة:</a:t>
            </a:r>
            <a:endParaRPr lang="ar-SA" sz="3200" b="1" dirty="0">
              <a:ln w="18000">
                <a:solidFill>
                  <a:schemeClr val="accent2">
                    <a:satMod val="140000"/>
                  </a:schemeClr>
                </a:solidFill>
                <a:prstDash val="solid"/>
                <a:miter lim="800000"/>
              </a:ln>
              <a:solidFill>
                <a:schemeClr val="tx1"/>
              </a:solidFill>
              <a:effectLst>
                <a:glow rad="63500">
                  <a:schemeClr val="accent1">
                    <a:satMod val="175000"/>
                    <a:alpha val="40000"/>
                  </a:schemeClr>
                </a:glow>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تمرير عمودي 3"/>
          <p:cNvSpPr/>
          <p:nvPr/>
        </p:nvSpPr>
        <p:spPr>
          <a:xfrm>
            <a:off x="0" y="1357298"/>
            <a:ext cx="8715436" cy="5286412"/>
          </a:xfrm>
          <a:prstGeom prst="verticalScroll">
            <a:avLst/>
          </a:prstGeom>
          <a:ln>
            <a:solidFill>
              <a:srgbClr val="FFFF00"/>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r>
              <a:rPr lang="ar-SA" sz="2800" b="1" dirty="0" smtClean="0"/>
              <a:t>1-أن يعرف الطالب </a:t>
            </a:r>
            <a:r>
              <a:rPr lang="ar-SA" sz="2800" b="1" dirty="0" smtClean="0">
                <a:solidFill>
                  <a:srgbClr val="FF0000"/>
                </a:solidFill>
              </a:rPr>
              <a:t>أن السنة الواحدة فيها أربعة فصول</a:t>
            </a:r>
            <a:r>
              <a:rPr lang="ar-SA" sz="2800" b="1" dirty="0" smtClean="0"/>
              <a:t>.</a:t>
            </a:r>
          </a:p>
          <a:p>
            <a:r>
              <a:rPr lang="ar-SA" sz="2800" b="1" dirty="0" smtClean="0"/>
              <a:t>2- أن يعدد الطالب </a:t>
            </a:r>
            <a:r>
              <a:rPr lang="ar-SA" sz="2800" b="1" dirty="0" smtClean="0">
                <a:solidFill>
                  <a:srgbClr val="FF0000"/>
                </a:solidFill>
              </a:rPr>
              <a:t>الفصول الأربعة </a:t>
            </a:r>
            <a:r>
              <a:rPr lang="ar-SA" sz="2800" b="1" dirty="0" smtClean="0"/>
              <a:t>.</a:t>
            </a:r>
          </a:p>
          <a:p>
            <a:r>
              <a:rPr lang="ar-SA" sz="2800" b="1" dirty="0" smtClean="0"/>
              <a:t>2- أن يدرك الطالب </a:t>
            </a:r>
            <a:r>
              <a:rPr lang="ar-SA" sz="2800" b="1" dirty="0" smtClean="0">
                <a:solidFill>
                  <a:srgbClr val="FF0000"/>
                </a:solidFill>
              </a:rPr>
              <a:t>مميزات</a:t>
            </a:r>
            <a:r>
              <a:rPr lang="ar-SA" sz="2800" b="1" dirty="0" smtClean="0"/>
              <a:t> كل فصل عن الفصول الأخرى.</a:t>
            </a:r>
          </a:p>
          <a:p>
            <a:r>
              <a:rPr lang="ar-SA" sz="2800" b="1" dirty="0" smtClean="0"/>
              <a:t>3-أن</a:t>
            </a:r>
            <a:r>
              <a:rPr lang="ar-SA" sz="2800" b="1" dirty="0" smtClean="0">
                <a:solidFill>
                  <a:srgbClr val="FF0000"/>
                </a:solidFill>
              </a:rPr>
              <a:t> يستشعر </a:t>
            </a:r>
            <a:r>
              <a:rPr lang="ar-SA" sz="2800" b="1" dirty="0" smtClean="0"/>
              <a:t>الطالب عظمة الخالق في إبداعه وصنعه لهذه الفصول.</a:t>
            </a:r>
          </a:p>
          <a:p>
            <a:r>
              <a:rPr lang="ar-SA" sz="2800" b="1" dirty="0" smtClean="0"/>
              <a:t>4- أن يرسم الطالب فصل من الفصول</a:t>
            </a:r>
            <a:r>
              <a:rPr lang="ar-SA" sz="2800" b="1" dirty="0" smtClean="0">
                <a:solidFill>
                  <a:srgbClr val="FF0000"/>
                </a:solidFill>
              </a:rPr>
              <a:t> الأجمل </a:t>
            </a:r>
            <a:r>
              <a:rPr lang="ar-SA" sz="2800" b="1" dirty="0" smtClean="0"/>
              <a:t>فيه نظره.</a:t>
            </a:r>
          </a:p>
          <a:p>
            <a:r>
              <a:rPr lang="ar-SA" sz="2800" b="1" dirty="0" smtClean="0"/>
              <a:t>5- أن </a:t>
            </a:r>
            <a:r>
              <a:rPr lang="ar-SA" sz="2800" b="1" dirty="0" smtClean="0">
                <a:solidFill>
                  <a:srgbClr val="FF0000"/>
                </a:solidFill>
              </a:rPr>
              <a:t>يتزود</a:t>
            </a:r>
            <a:r>
              <a:rPr lang="ar-SA" sz="2800" b="1" dirty="0" smtClean="0"/>
              <a:t> الطالب بقدر كافي من المعلومات التي تساعده على فهم الفصول .</a:t>
            </a:r>
          </a:p>
          <a:p>
            <a:pPr algn="ctr"/>
            <a:endParaRPr lang="ar-SA" dirty="0"/>
          </a:p>
        </p:txBody>
      </p:sp>
      <p:sp>
        <p:nvSpPr>
          <p:cNvPr id="5" name="تمرير أفقي 4"/>
          <p:cNvSpPr/>
          <p:nvPr/>
        </p:nvSpPr>
        <p:spPr>
          <a:xfrm>
            <a:off x="3000364" y="214290"/>
            <a:ext cx="4071966" cy="1033272"/>
          </a:xfrm>
          <a:prstGeom prst="horizontalScroll">
            <a:avLst/>
          </a:prstGeom>
          <a:ln>
            <a:solidFill>
              <a:srgbClr val="FF0000"/>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smtClean="0">
                <a:ln w="12700">
                  <a:solidFill>
                    <a:schemeClr val="tx2">
                      <a:satMod val="155000"/>
                    </a:schemeClr>
                  </a:solidFill>
                  <a:prstDash val="solid"/>
                </a:ln>
                <a:solidFill>
                  <a:schemeClr val="accent1">
                    <a:lumMod val="60000"/>
                    <a:lumOff val="40000"/>
                  </a:schemeClr>
                </a:solidFill>
                <a:effectLst>
                  <a:glow rad="101600">
                    <a:schemeClr val="accent1">
                      <a:satMod val="175000"/>
                      <a:alpha val="40000"/>
                    </a:schemeClr>
                  </a:glow>
                  <a:outerShdw blurRad="41275" dist="20320" dir="1800000" algn="tl" rotWithShape="0">
                    <a:srgbClr val="000000">
                      <a:alpha val="40000"/>
                    </a:srgbClr>
                  </a:outerShdw>
                </a:effectLst>
              </a:rPr>
              <a:t>أهــداف تـعـليـمـيـة </a:t>
            </a:r>
            <a:endParaRPr lang="ar-SA" sz="3600" b="1" dirty="0">
              <a:ln w="12700">
                <a:solidFill>
                  <a:schemeClr val="tx2">
                    <a:satMod val="155000"/>
                  </a:schemeClr>
                </a:solidFill>
                <a:prstDash val="solid"/>
              </a:ln>
              <a:solidFill>
                <a:schemeClr val="accent1">
                  <a:lumMod val="60000"/>
                  <a:lumOff val="40000"/>
                </a:schemeClr>
              </a:solidFill>
              <a:effectLst>
                <a:glow rad="101600">
                  <a:schemeClr val="accent1">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3714744" y="214290"/>
            <a:ext cx="2500330" cy="914400"/>
          </a:xfrm>
          <a:prstGeom prst="ellipse">
            <a:avLst/>
          </a:prstGeom>
          <a:ln>
            <a:solidFill>
              <a:schemeClr val="accent1"/>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الفصول الأربعة</a:t>
            </a:r>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مخطط انسيابي: معالجة 4"/>
          <p:cNvSpPr/>
          <p:nvPr/>
        </p:nvSpPr>
        <p:spPr>
          <a:xfrm>
            <a:off x="1071538" y="1857364"/>
            <a:ext cx="1357322" cy="612648"/>
          </a:xfrm>
          <a:prstGeom prst="flowChartProcess">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ln w="18000">
                  <a:solidFill>
                    <a:schemeClr val="accent2">
                      <a:satMod val="140000"/>
                    </a:schemeClr>
                  </a:solidFill>
                  <a:prstDash val="solid"/>
                  <a:miter lim="800000"/>
                </a:ln>
                <a:solidFill>
                  <a:schemeClr val="tx1"/>
                </a:solidFill>
                <a:effectLst>
                  <a:glow rad="63500">
                    <a:schemeClr val="accent3">
                      <a:satMod val="175000"/>
                      <a:alpha val="40000"/>
                    </a:schemeClr>
                  </a:glow>
                  <a:outerShdw blurRad="25500" dist="23000" dir="7020000" algn="tl">
                    <a:srgbClr val="000000">
                      <a:alpha val="50000"/>
                    </a:srgbClr>
                  </a:outerShdw>
                </a:effectLst>
              </a:rPr>
              <a:t>مخلص</a:t>
            </a:r>
            <a:endParaRPr lang="ar-SA" sz="2400" b="1" dirty="0">
              <a:ln w="18000">
                <a:solidFill>
                  <a:schemeClr val="accent2">
                    <a:satMod val="140000"/>
                  </a:schemeClr>
                </a:solidFill>
                <a:prstDash val="solid"/>
                <a:miter lim="800000"/>
              </a:ln>
              <a:solidFill>
                <a:schemeClr val="tx1"/>
              </a:solidFill>
              <a:effectLst>
                <a:glow rad="63500">
                  <a:schemeClr val="accent3">
                    <a:satMod val="175000"/>
                    <a:alpha val="40000"/>
                  </a:schemeClr>
                </a:glow>
                <a:outerShdw blurRad="25500" dist="23000" dir="7020000" algn="tl">
                  <a:srgbClr val="000000">
                    <a:alpha val="50000"/>
                  </a:srgbClr>
                </a:outerShdw>
              </a:effectLst>
            </a:endParaRPr>
          </a:p>
        </p:txBody>
      </p:sp>
      <p:sp>
        <p:nvSpPr>
          <p:cNvPr id="6" name="مخطط انسيابي: معالجة 5"/>
          <p:cNvSpPr/>
          <p:nvPr/>
        </p:nvSpPr>
        <p:spPr>
          <a:xfrm>
            <a:off x="7072330" y="1714488"/>
            <a:ext cx="1428760" cy="714380"/>
          </a:xfrm>
          <a:prstGeom prst="flowChartProcess">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ln w="12700">
                  <a:solidFill>
                    <a:schemeClr val="tx2">
                      <a:satMod val="155000"/>
                    </a:schemeClr>
                  </a:solidFill>
                  <a:prstDash val="solid"/>
                </a:ln>
                <a:solidFill>
                  <a:schemeClr val="tx1"/>
                </a:solidFill>
                <a:effectLst>
                  <a:glow rad="63500">
                    <a:schemeClr val="accent3">
                      <a:satMod val="175000"/>
                      <a:alpha val="40000"/>
                    </a:schemeClr>
                  </a:glow>
                  <a:outerShdw blurRad="41275" dist="20320" dir="1800000" algn="tl" rotWithShape="0">
                    <a:srgbClr val="000000">
                      <a:alpha val="40000"/>
                    </a:srgbClr>
                  </a:outerShdw>
                </a:effectLst>
              </a:rPr>
              <a:t>مفهوم الفصول </a:t>
            </a:r>
            <a:endParaRPr lang="ar-SA" sz="2400" b="1" dirty="0">
              <a:ln w="12700">
                <a:solidFill>
                  <a:schemeClr val="tx2">
                    <a:satMod val="155000"/>
                  </a:schemeClr>
                </a:solidFill>
                <a:prstDash val="solid"/>
              </a:ln>
              <a:solidFill>
                <a:schemeClr val="tx1"/>
              </a:solidFill>
              <a:effectLst>
                <a:glow rad="63500">
                  <a:schemeClr val="accent3">
                    <a:satMod val="175000"/>
                    <a:alpha val="40000"/>
                  </a:schemeClr>
                </a:glow>
                <a:outerShdw blurRad="41275" dist="20320" dir="1800000" algn="tl" rotWithShape="0">
                  <a:srgbClr val="000000">
                    <a:alpha val="40000"/>
                  </a:srgbClr>
                </a:outerShdw>
              </a:effectLst>
            </a:endParaRPr>
          </a:p>
        </p:txBody>
      </p:sp>
      <p:sp>
        <p:nvSpPr>
          <p:cNvPr id="7" name="مخطط انسيابي: معالجة 6"/>
          <p:cNvSpPr/>
          <p:nvPr/>
        </p:nvSpPr>
        <p:spPr>
          <a:xfrm>
            <a:off x="500034" y="3143248"/>
            <a:ext cx="1357322" cy="612648"/>
          </a:xfrm>
          <a:prstGeom prst="flowChartProcess">
            <a:avLst/>
          </a:prstGeom>
          <a:solidFill>
            <a:schemeClr val="bg1">
              <a:lumMod val="95000"/>
            </a:schemeClr>
          </a:solidFill>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00B050"/>
                </a:solidFill>
              </a:rPr>
              <a:t>الخريف</a:t>
            </a:r>
            <a:endParaRPr lang="ar-SA" sz="2400" dirty="0">
              <a:solidFill>
                <a:srgbClr val="00B050"/>
              </a:solidFill>
            </a:endParaRPr>
          </a:p>
        </p:txBody>
      </p:sp>
      <p:sp>
        <p:nvSpPr>
          <p:cNvPr id="8" name="مخطط انسيابي: معالجة 7"/>
          <p:cNvSpPr/>
          <p:nvPr/>
        </p:nvSpPr>
        <p:spPr>
          <a:xfrm>
            <a:off x="2928926" y="1785926"/>
            <a:ext cx="1785950" cy="714380"/>
          </a:xfrm>
          <a:prstGeom prst="flowChartProcess">
            <a:avLst/>
          </a:prstGeom>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رسم فصل من الفصول</a:t>
            </a:r>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مخطط انسيابي: معالجة 8"/>
          <p:cNvSpPr/>
          <p:nvPr/>
        </p:nvSpPr>
        <p:spPr>
          <a:xfrm>
            <a:off x="5143504" y="1785926"/>
            <a:ext cx="1643074" cy="612648"/>
          </a:xfrm>
          <a:prstGeom prst="flowChartProcess">
            <a:avLst/>
          </a:prstGeom>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ln w="18000">
                  <a:solidFill>
                    <a:schemeClr val="accent2">
                      <a:satMod val="140000"/>
                    </a:schemeClr>
                  </a:solidFill>
                  <a:prstDash val="solid"/>
                  <a:miter lim="800000"/>
                </a:ln>
                <a:solidFill>
                  <a:schemeClr val="tx1"/>
                </a:solidFill>
                <a:effectLst>
                  <a:glow rad="63500">
                    <a:schemeClr val="accent2">
                      <a:satMod val="175000"/>
                      <a:alpha val="40000"/>
                    </a:schemeClr>
                  </a:glow>
                  <a:outerShdw blurRad="25500" dist="23000" dir="7020000" algn="tl">
                    <a:srgbClr val="000000">
                      <a:alpha val="50000"/>
                    </a:srgbClr>
                  </a:outerShdw>
                </a:effectLst>
              </a:rPr>
              <a:t>عدد الفصول</a:t>
            </a:r>
            <a:endParaRPr lang="ar-SA" sz="2400" b="1" dirty="0">
              <a:ln w="18000">
                <a:solidFill>
                  <a:schemeClr val="accent2">
                    <a:satMod val="140000"/>
                  </a:schemeClr>
                </a:solidFill>
                <a:prstDash val="solid"/>
                <a:miter lim="800000"/>
              </a:ln>
              <a:solidFill>
                <a:schemeClr val="tx1"/>
              </a:solidFill>
              <a:effectLst>
                <a:glow rad="63500">
                  <a:schemeClr val="accent2">
                    <a:satMod val="175000"/>
                    <a:alpha val="40000"/>
                  </a:schemeClr>
                </a:glow>
                <a:outerShdw blurRad="25500" dist="23000" dir="7020000" algn="tl">
                  <a:srgbClr val="000000">
                    <a:alpha val="50000"/>
                  </a:srgbClr>
                </a:outerShdw>
              </a:effectLst>
            </a:endParaRPr>
          </a:p>
        </p:txBody>
      </p:sp>
      <p:sp>
        <p:nvSpPr>
          <p:cNvPr id="10" name="مخطط انسيابي: معالجة 9"/>
          <p:cNvSpPr/>
          <p:nvPr/>
        </p:nvSpPr>
        <p:spPr>
          <a:xfrm>
            <a:off x="2857488" y="3143248"/>
            <a:ext cx="914400" cy="612648"/>
          </a:xfrm>
          <a:prstGeom prst="flowChartProcess">
            <a:avLst/>
          </a:prstGeom>
          <a:solidFill>
            <a:schemeClr val="accent6">
              <a:lumMod val="20000"/>
              <a:lumOff val="80000"/>
            </a:schemeClr>
          </a:solidFill>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00B0F0"/>
                </a:solidFill>
              </a:rPr>
              <a:t>الصيف</a:t>
            </a:r>
            <a:endParaRPr lang="ar-SA" sz="2400" dirty="0">
              <a:solidFill>
                <a:srgbClr val="00B0F0"/>
              </a:solidFill>
            </a:endParaRPr>
          </a:p>
        </p:txBody>
      </p:sp>
      <p:sp>
        <p:nvSpPr>
          <p:cNvPr id="11" name="مخطط انسيابي: معالجة 10"/>
          <p:cNvSpPr/>
          <p:nvPr/>
        </p:nvSpPr>
        <p:spPr>
          <a:xfrm>
            <a:off x="4929190" y="3143248"/>
            <a:ext cx="914400" cy="612648"/>
          </a:xfrm>
          <a:prstGeom prst="flowChartProcess">
            <a:avLst/>
          </a:prstGeom>
          <a:solidFill>
            <a:schemeClr val="accent3">
              <a:lumMod val="40000"/>
              <a:lumOff val="60000"/>
            </a:schemeClr>
          </a:solidFill>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FF00"/>
                </a:solidFill>
              </a:rPr>
              <a:t>الربيع</a:t>
            </a:r>
            <a:endParaRPr lang="ar-SA" sz="2400" dirty="0">
              <a:solidFill>
                <a:srgbClr val="FFFF00"/>
              </a:solidFill>
            </a:endParaRPr>
          </a:p>
        </p:txBody>
      </p:sp>
      <p:sp>
        <p:nvSpPr>
          <p:cNvPr id="12" name="مخطط انسيابي: معالجة 11"/>
          <p:cNvSpPr/>
          <p:nvPr/>
        </p:nvSpPr>
        <p:spPr>
          <a:xfrm>
            <a:off x="7215206" y="3000372"/>
            <a:ext cx="914400" cy="612648"/>
          </a:xfrm>
          <a:prstGeom prst="flowChartProcess">
            <a:avLst/>
          </a:prstGeom>
          <a:solidFill>
            <a:schemeClr val="accent5">
              <a:lumMod val="20000"/>
              <a:lumOff val="80000"/>
            </a:schemeClr>
          </a:solidFill>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الشتاء</a:t>
            </a:r>
            <a:endParaRPr lang="ar-SA" sz="2400" dirty="0">
              <a:solidFill>
                <a:srgbClr val="FF0000"/>
              </a:solidFill>
            </a:endParaRPr>
          </a:p>
        </p:txBody>
      </p:sp>
      <p:sp>
        <p:nvSpPr>
          <p:cNvPr id="13" name="مخطط انسيابي: معالجة متعاقبة 12"/>
          <p:cNvSpPr/>
          <p:nvPr/>
        </p:nvSpPr>
        <p:spPr>
          <a:xfrm>
            <a:off x="6572264" y="4000504"/>
            <a:ext cx="1271590" cy="612648"/>
          </a:xfrm>
          <a:prstGeom prst="flowChartAlternateProcess">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00B0F0"/>
                </a:solidFill>
              </a:rPr>
              <a:t>مميزاته</a:t>
            </a:r>
            <a:endParaRPr lang="ar-SA" sz="2400" dirty="0">
              <a:solidFill>
                <a:srgbClr val="00B0F0"/>
              </a:solidFill>
            </a:endParaRPr>
          </a:p>
        </p:txBody>
      </p:sp>
      <p:sp>
        <p:nvSpPr>
          <p:cNvPr id="14" name="مخطط انسيابي: معالجة متعاقبة 13"/>
          <p:cNvSpPr/>
          <p:nvPr/>
        </p:nvSpPr>
        <p:spPr>
          <a:xfrm>
            <a:off x="4643438" y="4000504"/>
            <a:ext cx="1628780" cy="612648"/>
          </a:xfrm>
          <a:prstGeom prst="flowChartAlternateProcess">
            <a:avLst/>
          </a:prstGeom>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92D050"/>
                </a:solidFill>
              </a:rPr>
              <a:t>مميزاته</a:t>
            </a:r>
            <a:endParaRPr lang="ar-SA" sz="2400" dirty="0">
              <a:solidFill>
                <a:srgbClr val="92D050"/>
              </a:solidFill>
            </a:endParaRPr>
          </a:p>
        </p:txBody>
      </p:sp>
      <p:sp>
        <p:nvSpPr>
          <p:cNvPr id="15" name="مخطط انسيابي: معالجة متعاقبة 14"/>
          <p:cNvSpPr/>
          <p:nvPr/>
        </p:nvSpPr>
        <p:spPr>
          <a:xfrm>
            <a:off x="357158" y="4071942"/>
            <a:ext cx="1343028" cy="612648"/>
          </a:xfrm>
          <a:prstGeom prst="flowChartAlternateProcess">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chemeClr val="accent5">
                    <a:lumMod val="60000"/>
                    <a:lumOff val="40000"/>
                  </a:schemeClr>
                </a:solidFill>
              </a:rPr>
              <a:t>مميزاته</a:t>
            </a:r>
            <a:endParaRPr lang="ar-SA" sz="2400" dirty="0">
              <a:solidFill>
                <a:schemeClr val="accent5">
                  <a:lumMod val="60000"/>
                  <a:lumOff val="40000"/>
                </a:schemeClr>
              </a:solidFill>
            </a:endParaRPr>
          </a:p>
        </p:txBody>
      </p:sp>
      <p:sp>
        <p:nvSpPr>
          <p:cNvPr id="16" name="مخطط انسيابي: معالجة متعاقبة 15"/>
          <p:cNvSpPr/>
          <p:nvPr/>
        </p:nvSpPr>
        <p:spPr>
          <a:xfrm>
            <a:off x="3286116" y="4000504"/>
            <a:ext cx="1143008" cy="612648"/>
          </a:xfrm>
          <a:prstGeom prst="flowChartAlternateProcess">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C000"/>
                </a:solidFill>
              </a:rPr>
              <a:t>مميزاته</a:t>
            </a:r>
            <a:endParaRPr lang="ar-SA" sz="2400" dirty="0">
              <a:solidFill>
                <a:srgbClr val="FFC000"/>
              </a:solidFill>
            </a:endParaRPr>
          </a:p>
        </p:txBody>
      </p:sp>
      <p:sp>
        <p:nvSpPr>
          <p:cNvPr id="17" name="مخطط انسيابي: معالجة متعاقبة 16"/>
          <p:cNvSpPr/>
          <p:nvPr/>
        </p:nvSpPr>
        <p:spPr>
          <a:xfrm>
            <a:off x="8072462" y="4000504"/>
            <a:ext cx="914400" cy="612648"/>
          </a:xfrm>
          <a:prstGeom prst="flowChartAlternateProcess">
            <a:avLst/>
          </a:prstGeom>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00B0F0"/>
                </a:solidFill>
              </a:rPr>
              <a:t>ملابسه</a:t>
            </a:r>
            <a:r>
              <a:rPr lang="ar-SA" dirty="0" smtClean="0"/>
              <a:t> </a:t>
            </a:r>
            <a:endParaRPr lang="ar-SA" dirty="0"/>
          </a:p>
        </p:txBody>
      </p:sp>
      <p:sp>
        <p:nvSpPr>
          <p:cNvPr id="18" name="مخطط انسيابي: معالجة متعاقبة 17"/>
          <p:cNvSpPr/>
          <p:nvPr/>
        </p:nvSpPr>
        <p:spPr>
          <a:xfrm>
            <a:off x="2071670" y="4071942"/>
            <a:ext cx="914400" cy="612648"/>
          </a:xfrm>
          <a:prstGeom prst="flowChartAlternateProcess">
            <a:avLst/>
          </a:prstGeom>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C000"/>
                </a:solidFill>
              </a:rPr>
              <a:t>ملابسه</a:t>
            </a:r>
            <a:endParaRPr lang="ar-SA" sz="2400" dirty="0">
              <a:solidFill>
                <a:srgbClr val="FFC000"/>
              </a:solidFill>
            </a:endParaRPr>
          </a:p>
        </p:txBody>
      </p:sp>
      <p:sp>
        <p:nvSpPr>
          <p:cNvPr id="19" name="مخطط انسيابي: معالجة متعاقبة 18"/>
          <p:cNvSpPr/>
          <p:nvPr/>
        </p:nvSpPr>
        <p:spPr>
          <a:xfrm>
            <a:off x="3428992" y="5500702"/>
            <a:ext cx="2357454" cy="612648"/>
          </a:xfrm>
          <a:prstGeom prst="flowChartAlternateProcess">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تمارين - ورق عمل</a:t>
            </a:r>
            <a:endParaRPr lang="ar-SA" sz="2400" dirty="0">
              <a:solidFill>
                <a:srgbClr val="FF0000"/>
              </a:solidFill>
            </a:endParaRPr>
          </a:p>
        </p:txBody>
      </p:sp>
      <p:sp>
        <p:nvSpPr>
          <p:cNvPr id="20" name="مخطط انسيابي: تحضير 19"/>
          <p:cNvSpPr/>
          <p:nvPr/>
        </p:nvSpPr>
        <p:spPr>
          <a:xfrm>
            <a:off x="7072330" y="214290"/>
            <a:ext cx="1846522" cy="612648"/>
          </a:xfrm>
          <a:prstGeom prst="flowChartPreparation">
            <a:avLst/>
          </a:prstGeom>
        </p:spPr>
        <p:style>
          <a:lnRef idx="2">
            <a:schemeClr val="accent6"/>
          </a:lnRef>
          <a:fillRef idx="1">
            <a:schemeClr val="lt1"/>
          </a:fillRef>
          <a:effectRef idx="0">
            <a:schemeClr val="accent6"/>
          </a:effectRef>
          <a:fontRef idx="minor">
            <a:schemeClr val="dk1"/>
          </a:fontRef>
        </p:style>
        <p:txBody>
          <a:bodyPr rtlCol="1" anchor="ctr">
            <a:prstTxWarp prst="textCanDown">
              <a:avLst/>
            </a:prstTxWarp>
          </a:bodyPr>
          <a:lstStyle/>
          <a:p>
            <a:pPr algn="ctr"/>
            <a:r>
              <a:rPr lang="ar-SA" sz="24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المحتوى</a:t>
            </a:r>
          </a:p>
        </p:txBody>
      </p:sp>
      <p:sp>
        <p:nvSpPr>
          <p:cNvPr id="24" name="علامة الطرح 23"/>
          <p:cNvSpPr/>
          <p:nvPr/>
        </p:nvSpPr>
        <p:spPr>
          <a:xfrm>
            <a:off x="1000100" y="1357298"/>
            <a:ext cx="7500990" cy="142876"/>
          </a:xfrm>
          <a:prstGeom prst="mathMinus">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5" name="سهم للأسفل 24"/>
          <p:cNvSpPr/>
          <p:nvPr/>
        </p:nvSpPr>
        <p:spPr>
          <a:xfrm>
            <a:off x="7358082" y="1428736"/>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6" name="سهم للأسفل 25"/>
          <p:cNvSpPr/>
          <p:nvPr/>
        </p:nvSpPr>
        <p:spPr>
          <a:xfrm>
            <a:off x="5715008" y="1428736"/>
            <a:ext cx="285752" cy="285752"/>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8" name="سهم للأسفل 27"/>
          <p:cNvSpPr/>
          <p:nvPr/>
        </p:nvSpPr>
        <p:spPr>
          <a:xfrm>
            <a:off x="3714744" y="1428736"/>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9" name="سهم للأسفل 28"/>
          <p:cNvSpPr/>
          <p:nvPr/>
        </p:nvSpPr>
        <p:spPr>
          <a:xfrm>
            <a:off x="1857356" y="1428736"/>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0" name="علامة الطرح 29"/>
          <p:cNvSpPr/>
          <p:nvPr/>
        </p:nvSpPr>
        <p:spPr>
          <a:xfrm rot="16200000">
            <a:off x="4933709" y="1067227"/>
            <a:ext cx="340948" cy="365825"/>
          </a:xfrm>
          <a:prstGeom prst="mathMinus">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 name="علامة الطرح 30"/>
          <p:cNvSpPr/>
          <p:nvPr/>
        </p:nvSpPr>
        <p:spPr>
          <a:xfrm rot="16200000">
            <a:off x="5790764" y="2424550"/>
            <a:ext cx="428628" cy="294388"/>
          </a:xfrm>
          <a:prstGeom prst="mathMinus">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2" name="علامة الطرح 31"/>
          <p:cNvSpPr/>
          <p:nvPr/>
        </p:nvSpPr>
        <p:spPr>
          <a:xfrm>
            <a:off x="0" y="2643182"/>
            <a:ext cx="8715404" cy="214314"/>
          </a:xfrm>
          <a:prstGeom prst="mathMinus">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3" name="سهم للأسفل 32"/>
          <p:cNvSpPr/>
          <p:nvPr/>
        </p:nvSpPr>
        <p:spPr>
          <a:xfrm>
            <a:off x="7358082" y="2786058"/>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4" name="سهم للأسفل 33"/>
          <p:cNvSpPr/>
          <p:nvPr/>
        </p:nvSpPr>
        <p:spPr>
          <a:xfrm>
            <a:off x="5429256" y="2786058"/>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5" name="سهم للأسفل 34"/>
          <p:cNvSpPr/>
          <p:nvPr/>
        </p:nvSpPr>
        <p:spPr>
          <a:xfrm>
            <a:off x="3286116" y="2786058"/>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6" name="سهم للأسفل 35"/>
          <p:cNvSpPr/>
          <p:nvPr/>
        </p:nvSpPr>
        <p:spPr>
          <a:xfrm>
            <a:off x="1071538" y="2786058"/>
            <a:ext cx="285752" cy="214314"/>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cxnSp>
        <p:nvCxnSpPr>
          <p:cNvPr id="38" name="رابط كسهم مستقيم 37"/>
          <p:cNvCxnSpPr/>
          <p:nvPr/>
        </p:nvCxnSpPr>
        <p:spPr>
          <a:xfrm rot="16200000" flipH="1">
            <a:off x="7893867" y="3750471"/>
            <a:ext cx="35719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39"/>
          <p:cNvCxnSpPr/>
          <p:nvPr/>
        </p:nvCxnSpPr>
        <p:spPr>
          <a:xfrm rot="5400000">
            <a:off x="7715272" y="3714752"/>
            <a:ext cx="28575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رابط كسهم مستقيم 41"/>
          <p:cNvCxnSpPr/>
          <p:nvPr/>
        </p:nvCxnSpPr>
        <p:spPr>
          <a:xfrm rot="5400000">
            <a:off x="5499900" y="3857628"/>
            <a:ext cx="2865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رابط كسهم مستقيم 43"/>
          <p:cNvCxnSpPr>
            <a:stCxn id="10" idx="2"/>
          </p:cNvCxnSpPr>
          <p:nvPr/>
        </p:nvCxnSpPr>
        <p:spPr>
          <a:xfrm rot="5400000">
            <a:off x="2999503" y="3685319"/>
            <a:ext cx="244608" cy="385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p:cNvCxnSpPr>
            <a:stCxn id="10" idx="2"/>
          </p:cNvCxnSpPr>
          <p:nvPr/>
        </p:nvCxnSpPr>
        <p:spPr>
          <a:xfrm rot="16200000" flipH="1">
            <a:off x="3285255" y="3785329"/>
            <a:ext cx="244608" cy="185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رابط كسهم مستقيم 49"/>
          <p:cNvCxnSpPr>
            <a:stCxn id="7" idx="2"/>
          </p:cNvCxnSpPr>
          <p:nvPr/>
        </p:nvCxnSpPr>
        <p:spPr>
          <a:xfrm rot="5400000">
            <a:off x="1002813" y="3896062"/>
            <a:ext cx="316048" cy="35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قوس كبير أيسر 70"/>
          <p:cNvSpPr/>
          <p:nvPr/>
        </p:nvSpPr>
        <p:spPr>
          <a:xfrm rot="16200000">
            <a:off x="4500562" y="2285992"/>
            <a:ext cx="285752" cy="6000792"/>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802</Words>
  <PresentationFormat>عرض على الشاشة (3:4)‏</PresentationFormat>
  <Paragraphs>130</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acer</dc:creator>
  <cp:lastModifiedBy>acer</cp:lastModifiedBy>
  <cp:revision>76</cp:revision>
  <dcterms:created xsi:type="dcterms:W3CDTF">2015-11-19T12:17:44Z</dcterms:created>
  <dcterms:modified xsi:type="dcterms:W3CDTF">2015-12-06T19:41:51Z</dcterms:modified>
</cp:coreProperties>
</file>