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81" r:id="rId3"/>
    <p:sldId id="257" r:id="rId4"/>
    <p:sldId id="259" r:id="rId5"/>
    <p:sldId id="260" r:id="rId6"/>
    <p:sldId id="261" r:id="rId7"/>
    <p:sldId id="263" r:id="rId8"/>
    <p:sldId id="264" r:id="rId9"/>
    <p:sldId id="266" r:id="rId10"/>
    <p:sldId id="267" r:id="rId11"/>
    <p:sldId id="268" r:id="rId12"/>
    <p:sldId id="269" r:id="rId13"/>
    <p:sldId id="270" r:id="rId14"/>
    <p:sldId id="271" r:id="rId15"/>
    <p:sldId id="272" r:id="rId16"/>
    <p:sldId id="279" r:id="rId17"/>
    <p:sldId id="273" r:id="rId18"/>
    <p:sldId id="274" r:id="rId19"/>
    <p:sldId id="275" r:id="rId20"/>
    <p:sldId id="280" r:id="rId21"/>
    <p:sldId id="276" r:id="rId22"/>
    <p:sldId id="277" r:id="rId23"/>
    <p:sldId id="283" r:id="rId24"/>
    <p:sldId id="278" r:id="rId25"/>
  </p:sldIdLst>
  <p:sldSz cx="9144000" cy="6858000" type="screen4x3"/>
  <p:notesSz cx="6858000" cy="9144000"/>
  <p:defaultTextStyle>
    <a:defPPr>
      <a:defRPr lang="ar-OM"/>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52" d="100"/>
          <a:sy n="52" d="100"/>
        </p:scale>
        <p:origin x="-99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slide" Target="../slides/slide23.xml"/><Relationship Id="rId3" Type="http://schemas.openxmlformats.org/officeDocument/2006/relationships/slide" Target="../slides/slide3.xml"/><Relationship Id="rId7" Type="http://schemas.openxmlformats.org/officeDocument/2006/relationships/slide" Target="../slides/slide10.xml"/><Relationship Id="rId2" Type="http://schemas.openxmlformats.org/officeDocument/2006/relationships/slide" Target="../slides/slide4.xml"/><Relationship Id="rId1" Type="http://schemas.openxmlformats.org/officeDocument/2006/relationships/slide" Target="../slides/slide9.xml"/><Relationship Id="rId6" Type="http://schemas.openxmlformats.org/officeDocument/2006/relationships/slide" Target="../slides/slide13.xml"/><Relationship Id="rId5" Type="http://schemas.openxmlformats.org/officeDocument/2006/relationships/slide" Target="../slides/slide21.xml"/><Relationship Id="rId4"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4DB9EE-ABBA-4C90-B277-CF38E2B3C2EC}" type="doc">
      <dgm:prSet loTypeId="urn:microsoft.com/office/officeart/2005/8/layout/default" loCatId="list" qsTypeId="urn:microsoft.com/office/officeart/2005/8/quickstyle/simple1" qsCatId="simple" csTypeId="urn:microsoft.com/office/officeart/2005/8/colors/accent1_2" csCatId="accent1" phldr="1"/>
      <dgm:spPr/>
      <dgm:t>
        <a:bodyPr/>
        <a:lstStyle/>
        <a:p>
          <a:pPr rtl="1"/>
          <a:endParaRPr lang="ar-OM"/>
        </a:p>
      </dgm:t>
    </dgm:pt>
    <dgm:pt modelId="{00E9C2D1-A67B-4793-9794-3CBE5C767CC6}">
      <dgm:prSet phldrT="[نص]"/>
      <dgm:spPr/>
      <dgm:t>
        <a:bodyPr/>
        <a:lstStyle/>
        <a:p>
          <a:pPr rtl="1"/>
          <a:r>
            <a:rPr lang="ar-OM" dirty="0" smtClean="0"/>
            <a:t>وسائل التدخين</a:t>
          </a:r>
          <a:endParaRPr lang="ar-OM"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B7BCDFF9-991A-4EAE-B793-109887C4E183}" type="parTrans" cxnId="{C643CB93-9332-48E4-ACFA-A4206549EC9C}">
      <dgm:prSet/>
      <dgm:spPr/>
      <dgm:t>
        <a:bodyPr/>
        <a:lstStyle/>
        <a:p>
          <a:pPr rtl="1"/>
          <a:endParaRPr lang="ar-OM"/>
        </a:p>
      </dgm:t>
    </dgm:pt>
    <dgm:pt modelId="{0A28D5DC-68B6-414B-BDD5-5868D4CFDC79}" type="sibTrans" cxnId="{C643CB93-9332-48E4-ACFA-A4206549EC9C}">
      <dgm:prSet/>
      <dgm:spPr/>
      <dgm:t>
        <a:bodyPr/>
        <a:lstStyle/>
        <a:p>
          <a:pPr rtl="1"/>
          <a:endParaRPr lang="ar-OM"/>
        </a:p>
      </dgm:t>
    </dgm:pt>
    <dgm:pt modelId="{78BEBE28-F992-4D17-8019-1131E80E4BFD}">
      <dgm:prSet phldrT="[نص]"/>
      <dgm:spPr/>
      <dgm:t>
        <a:bodyPr/>
        <a:lstStyle/>
        <a:p>
          <a:pPr rtl="1"/>
          <a:r>
            <a:rPr lang="ar-OM" dirty="0" smtClean="0"/>
            <a:t>مكونات التدخين</a:t>
          </a:r>
          <a:endParaRPr lang="ar-OM"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4314EFBC-2DBC-46A7-B463-812B30787EAF}" type="parTrans" cxnId="{707199EC-13E6-49E5-B81E-9158AD77A86C}">
      <dgm:prSet/>
      <dgm:spPr/>
      <dgm:t>
        <a:bodyPr/>
        <a:lstStyle/>
        <a:p>
          <a:pPr rtl="1"/>
          <a:endParaRPr lang="ar-OM"/>
        </a:p>
      </dgm:t>
    </dgm:pt>
    <dgm:pt modelId="{938B771A-363A-443E-AB9A-5EE750DA898C}" type="sibTrans" cxnId="{707199EC-13E6-49E5-B81E-9158AD77A86C}">
      <dgm:prSet/>
      <dgm:spPr/>
      <dgm:t>
        <a:bodyPr/>
        <a:lstStyle/>
        <a:p>
          <a:pPr rtl="1"/>
          <a:endParaRPr lang="ar-OM"/>
        </a:p>
      </dgm:t>
    </dgm:pt>
    <dgm:pt modelId="{A515BD9E-4082-4271-8CAC-FB8EA0E3BA41}">
      <dgm:prSet phldrT="[نص]"/>
      <dgm:spPr/>
      <dgm:t>
        <a:bodyPr/>
        <a:lstStyle/>
        <a:p>
          <a:pPr rtl="1"/>
          <a:r>
            <a:rPr lang="ar-OM" dirty="0" smtClean="0"/>
            <a:t>تعريف التدخين</a:t>
          </a:r>
          <a:endParaRPr lang="ar-OM"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0CE6B81A-1525-4E81-9D9F-52A74F059BB4}" type="parTrans" cxnId="{9A181127-A977-43CE-AC34-515144F838FD}">
      <dgm:prSet/>
      <dgm:spPr/>
      <dgm:t>
        <a:bodyPr/>
        <a:lstStyle/>
        <a:p>
          <a:pPr rtl="1"/>
          <a:endParaRPr lang="ar-OM"/>
        </a:p>
      </dgm:t>
    </dgm:pt>
    <dgm:pt modelId="{8C4515AB-F03E-4AF0-81F2-59FDE902E32B}" type="sibTrans" cxnId="{9A181127-A977-43CE-AC34-515144F838FD}">
      <dgm:prSet/>
      <dgm:spPr/>
      <dgm:t>
        <a:bodyPr/>
        <a:lstStyle/>
        <a:p>
          <a:pPr rtl="1"/>
          <a:endParaRPr lang="ar-OM"/>
        </a:p>
      </dgm:t>
    </dgm:pt>
    <dgm:pt modelId="{A07E058F-1A55-4FE6-AA43-A73DB6CDA1CF}">
      <dgm:prSet phldrT="[نص]"/>
      <dgm:spPr/>
      <dgm:t>
        <a:bodyPr/>
        <a:lstStyle/>
        <a:p>
          <a:pPr rtl="1"/>
          <a:r>
            <a:rPr lang="ar-OM" dirty="0" smtClean="0"/>
            <a:t>اضرار التدخين</a:t>
          </a:r>
          <a:endParaRPr lang="ar-OM"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5DD0B371-A84F-4739-8ADC-4F46DD06061B}" type="parTrans" cxnId="{3A697212-E9E8-406E-B54C-2D4ADE1D61E0}">
      <dgm:prSet/>
      <dgm:spPr/>
      <dgm:t>
        <a:bodyPr/>
        <a:lstStyle/>
        <a:p>
          <a:pPr rtl="1"/>
          <a:endParaRPr lang="ar-OM"/>
        </a:p>
      </dgm:t>
    </dgm:pt>
    <dgm:pt modelId="{5E20A2A4-7D93-4796-BBD5-FC7F6BE27572}" type="sibTrans" cxnId="{3A697212-E9E8-406E-B54C-2D4ADE1D61E0}">
      <dgm:prSet/>
      <dgm:spPr/>
      <dgm:t>
        <a:bodyPr/>
        <a:lstStyle/>
        <a:p>
          <a:pPr rtl="1"/>
          <a:endParaRPr lang="ar-OM"/>
        </a:p>
      </dgm:t>
    </dgm:pt>
    <dgm:pt modelId="{FADAF8AA-FEB2-4F2B-9B34-9E8CE5FC90DA}">
      <dgm:prSet phldrT="[نص]"/>
      <dgm:spPr/>
      <dgm:t>
        <a:bodyPr/>
        <a:lstStyle/>
        <a:p>
          <a:pPr rtl="1"/>
          <a:r>
            <a:rPr lang="ar-OM" dirty="0" smtClean="0"/>
            <a:t>نصائح التدخين</a:t>
          </a:r>
          <a:endParaRPr lang="ar-OM"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99F1B3D4-3930-4DE7-A786-D82AA2163F0E}" type="parTrans" cxnId="{E04AD06F-9735-44EB-8D58-E96F226BCE19}">
      <dgm:prSet/>
      <dgm:spPr/>
      <dgm:t>
        <a:bodyPr/>
        <a:lstStyle/>
        <a:p>
          <a:pPr rtl="1"/>
          <a:endParaRPr lang="ar-OM"/>
        </a:p>
      </dgm:t>
    </dgm:pt>
    <dgm:pt modelId="{7369C2F1-64C9-456A-BDC8-66B28C970225}" type="sibTrans" cxnId="{E04AD06F-9735-44EB-8D58-E96F226BCE19}">
      <dgm:prSet/>
      <dgm:spPr/>
      <dgm:t>
        <a:bodyPr/>
        <a:lstStyle/>
        <a:p>
          <a:pPr rtl="1"/>
          <a:endParaRPr lang="ar-OM"/>
        </a:p>
      </dgm:t>
    </dgm:pt>
    <dgm:pt modelId="{265E1005-B3DB-4E2C-A5F7-C82CA5D9739D}">
      <dgm:prSet/>
      <dgm:spPr/>
      <dgm:t>
        <a:bodyPr/>
        <a:lstStyle/>
        <a:p>
          <a:pPr rtl="1"/>
          <a:r>
            <a:rPr lang="ar-OM" dirty="0" smtClean="0"/>
            <a:t>اسباب التدخين</a:t>
          </a:r>
          <a:endParaRPr lang="ar-OM"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4FDBFCC1-2939-42E1-B678-B217F9C40B09}" type="parTrans" cxnId="{6B4D6AAB-5B55-44BE-83F5-1221EC741C43}">
      <dgm:prSet/>
      <dgm:spPr/>
      <dgm:t>
        <a:bodyPr/>
        <a:lstStyle/>
        <a:p>
          <a:pPr rtl="1"/>
          <a:endParaRPr lang="ar-OM"/>
        </a:p>
      </dgm:t>
    </dgm:pt>
    <dgm:pt modelId="{9F761088-7C55-4DCB-B53E-A9CF477A2ACA}" type="sibTrans" cxnId="{6B4D6AAB-5B55-44BE-83F5-1221EC741C43}">
      <dgm:prSet/>
      <dgm:spPr/>
      <dgm:t>
        <a:bodyPr/>
        <a:lstStyle/>
        <a:p>
          <a:pPr rtl="1"/>
          <a:endParaRPr lang="ar-OM"/>
        </a:p>
      </dgm:t>
    </dgm:pt>
    <dgm:pt modelId="{52ED9F5C-2BA5-413B-A540-625CB33EE6F9}">
      <dgm:prSet/>
      <dgm:spPr/>
      <dgm:t>
        <a:bodyPr/>
        <a:lstStyle/>
        <a:p>
          <a:pPr rtl="1"/>
          <a:r>
            <a:rPr lang="ar-OM" dirty="0" smtClean="0"/>
            <a:t>تاريخ التدخين</a:t>
          </a:r>
          <a:endParaRPr lang="ar-OM"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0DAD8F55-F180-48F4-BAF0-B245915D14B8}" type="parTrans" cxnId="{F8DFE30C-7FC8-4640-A07E-5A0EA0AADDCC}">
      <dgm:prSet/>
      <dgm:spPr/>
      <dgm:t>
        <a:bodyPr/>
        <a:lstStyle/>
        <a:p>
          <a:pPr rtl="1"/>
          <a:endParaRPr lang="ar-OM"/>
        </a:p>
      </dgm:t>
    </dgm:pt>
    <dgm:pt modelId="{3DFB59D1-A612-4173-A379-C301E8F69B6A}" type="sibTrans" cxnId="{F8DFE30C-7FC8-4640-A07E-5A0EA0AADDCC}">
      <dgm:prSet/>
      <dgm:spPr/>
      <dgm:t>
        <a:bodyPr/>
        <a:lstStyle/>
        <a:p>
          <a:pPr rtl="1"/>
          <a:endParaRPr lang="ar-OM"/>
        </a:p>
      </dgm:t>
    </dgm:pt>
    <dgm:pt modelId="{94D286C6-932B-4264-BD82-A14033405527}">
      <dgm:prSet/>
      <dgm:spPr/>
      <dgm:t>
        <a:bodyPr/>
        <a:lstStyle/>
        <a:p>
          <a:pPr rtl="1"/>
          <a:r>
            <a:rPr lang="ar-OM" dirty="0" smtClean="0"/>
            <a:t>مقطع فيديو عن طرق اقلاع عن التدخين</a:t>
          </a:r>
          <a:endParaRPr lang="ar-OM"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E13EAD46-9084-4A44-852B-46D6F8F355D3}" type="parTrans" cxnId="{DF40E000-18E7-484A-B8BA-4DEAEDC604F0}">
      <dgm:prSet/>
      <dgm:spPr/>
      <dgm:t>
        <a:bodyPr/>
        <a:lstStyle/>
        <a:p>
          <a:pPr rtl="1"/>
          <a:endParaRPr lang="ar-OM"/>
        </a:p>
      </dgm:t>
    </dgm:pt>
    <dgm:pt modelId="{73B9726A-F11E-4893-AE21-233F8C02B7FF}" type="sibTrans" cxnId="{DF40E000-18E7-484A-B8BA-4DEAEDC604F0}">
      <dgm:prSet/>
      <dgm:spPr/>
      <dgm:t>
        <a:bodyPr/>
        <a:lstStyle/>
        <a:p>
          <a:pPr rtl="1"/>
          <a:endParaRPr lang="ar-OM"/>
        </a:p>
      </dgm:t>
    </dgm:pt>
    <dgm:pt modelId="{DBAF652A-370F-4F81-9CE5-FFD78BA03454}">
      <dgm:prSet/>
      <dgm:spPr/>
      <dgm:t>
        <a:bodyPr/>
        <a:lstStyle/>
        <a:p>
          <a:pPr rtl="1"/>
          <a:r>
            <a:rPr lang="ar-OM" dirty="0" smtClean="0"/>
            <a:t>صور عن التدخين</a:t>
          </a:r>
          <a:endParaRPr lang="ar-OM"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2ADBD91E-D93B-4861-93DD-76F14BC0A826}" type="parTrans" cxnId="{1EF8B4D5-35BA-4505-A538-E9451EB247C5}">
      <dgm:prSet/>
      <dgm:spPr/>
      <dgm:t>
        <a:bodyPr/>
        <a:lstStyle/>
        <a:p>
          <a:pPr rtl="1"/>
          <a:endParaRPr lang="ar-OM"/>
        </a:p>
      </dgm:t>
    </dgm:pt>
    <dgm:pt modelId="{CEA43D39-CA0D-4531-9107-94A98EA4CF51}" type="sibTrans" cxnId="{1EF8B4D5-35BA-4505-A538-E9451EB247C5}">
      <dgm:prSet/>
      <dgm:spPr/>
      <dgm:t>
        <a:bodyPr/>
        <a:lstStyle/>
        <a:p>
          <a:pPr rtl="1"/>
          <a:endParaRPr lang="ar-OM"/>
        </a:p>
      </dgm:t>
    </dgm:pt>
    <dgm:pt modelId="{725E2804-CD0E-4723-9F80-34B6BAAA293F}" type="pres">
      <dgm:prSet presAssocID="{E74DB9EE-ABBA-4C90-B277-CF38E2B3C2EC}" presName="diagram" presStyleCnt="0">
        <dgm:presLayoutVars>
          <dgm:dir/>
          <dgm:resizeHandles val="exact"/>
        </dgm:presLayoutVars>
      </dgm:prSet>
      <dgm:spPr/>
      <dgm:t>
        <a:bodyPr/>
        <a:lstStyle/>
        <a:p>
          <a:pPr rtl="1"/>
          <a:endParaRPr lang="ar-OM"/>
        </a:p>
      </dgm:t>
    </dgm:pt>
    <dgm:pt modelId="{34B37784-6A6F-405D-848D-D76E7301F7E3}" type="pres">
      <dgm:prSet presAssocID="{00E9C2D1-A67B-4793-9794-3CBE5C767CC6}" presName="node" presStyleLbl="node1" presStyleIdx="0" presStyleCnt="9">
        <dgm:presLayoutVars>
          <dgm:bulletEnabled val="1"/>
        </dgm:presLayoutVars>
      </dgm:prSet>
      <dgm:spPr/>
      <dgm:t>
        <a:bodyPr/>
        <a:lstStyle/>
        <a:p>
          <a:pPr rtl="1"/>
          <a:endParaRPr lang="ar-OM"/>
        </a:p>
      </dgm:t>
    </dgm:pt>
    <dgm:pt modelId="{E118EAEC-1194-4D5F-9A2E-848B2812C0A1}" type="pres">
      <dgm:prSet presAssocID="{0A28D5DC-68B6-414B-BDD5-5868D4CFDC79}" presName="sibTrans" presStyleCnt="0"/>
      <dgm:spPr/>
    </dgm:pt>
    <dgm:pt modelId="{46D47322-E7EA-4F65-8E9C-C4E051AFE0B7}" type="pres">
      <dgm:prSet presAssocID="{78BEBE28-F992-4D17-8019-1131E80E4BFD}" presName="node" presStyleLbl="node1" presStyleIdx="1" presStyleCnt="9">
        <dgm:presLayoutVars>
          <dgm:bulletEnabled val="1"/>
        </dgm:presLayoutVars>
      </dgm:prSet>
      <dgm:spPr/>
      <dgm:t>
        <a:bodyPr/>
        <a:lstStyle/>
        <a:p>
          <a:pPr rtl="1"/>
          <a:endParaRPr lang="ar-OM"/>
        </a:p>
      </dgm:t>
    </dgm:pt>
    <dgm:pt modelId="{95F0381C-6231-459F-9F2B-ED5950B30056}" type="pres">
      <dgm:prSet presAssocID="{938B771A-363A-443E-AB9A-5EE750DA898C}" presName="sibTrans" presStyleCnt="0"/>
      <dgm:spPr/>
    </dgm:pt>
    <dgm:pt modelId="{1B80E286-2786-4E41-A70C-4E615EF5E327}" type="pres">
      <dgm:prSet presAssocID="{A515BD9E-4082-4271-8CAC-FB8EA0E3BA41}" presName="node" presStyleLbl="node1" presStyleIdx="2" presStyleCnt="9">
        <dgm:presLayoutVars>
          <dgm:bulletEnabled val="1"/>
        </dgm:presLayoutVars>
      </dgm:prSet>
      <dgm:spPr/>
      <dgm:t>
        <a:bodyPr/>
        <a:lstStyle/>
        <a:p>
          <a:pPr rtl="1"/>
          <a:endParaRPr lang="ar-OM"/>
        </a:p>
      </dgm:t>
    </dgm:pt>
    <dgm:pt modelId="{F221B8C1-EAE3-42B9-AA91-D1EC07B84191}" type="pres">
      <dgm:prSet presAssocID="{8C4515AB-F03E-4AF0-81F2-59FDE902E32B}" presName="sibTrans" presStyleCnt="0"/>
      <dgm:spPr/>
    </dgm:pt>
    <dgm:pt modelId="{123343F5-CDB8-4589-A85A-65C9FE59AD0F}" type="pres">
      <dgm:prSet presAssocID="{A07E058F-1A55-4FE6-AA43-A73DB6CDA1CF}" presName="node" presStyleLbl="node1" presStyleIdx="3" presStyleCnt="9">
        <dgm:presLayoutVars>
          <dgm:bulletEnabled val="1"/>
        </dgm:presLayoutVars>
      </dgm:prSet>
      <dgm:spPr/>
      <dgm:t>
        <a:bodyPr/>
        <a:lstStyle/>
        <a:p>
          <a:pPr rtl="1"/>
          <a:endParaRPr lang="ar-OM"/>
        </a:p>
      </dgm:t>
    </dgm:pt>
    <dgm:pt modelId="{A5F99BA9-1D09-412E-BAF7-0B51FCD64251}" type="pres">
      <dgm:prSet presAssocID="{5E20A2A4-7D93-4796-BBD5-FC7F6BE27572}" presName="sibTrans" presStyleCnt="0"/>
      <dgm:spPr/>
    </dgm:pt>
    <dgm:pt modelId="{D3D1D675-7267-4E4D-9D4D-95F0F15D7243}" type="pres">
      <dgm:prSet presAssocID="{265E1005-B3DB-4E2C-A5F7-C82CA5D9739D}" presName="node" presStyleLbl="node1" presStyleIdx="4" presStyleCnt="9">
        <dgm:presLayoutVars>
          <dgm:bulletEnabled val="1"/>
        </dgm:presLayoutVars>
      </dgm:prSet>
      <dgm:spPr/>
      <dgm:t>
        <a:bodyPr/>
        <a:lstStyle/>
        <a:p>
          <a:pPr rtl="1"/>
          <a:endParaRPr lang="ar-OM"/>
        </a:p>
      </dgm:t>
    </dgm:pt>
    <dgm:pt modelId="{D8DC326C-3DBD-4ADF-87CD-53B70A24574F}" type="pres">
      <dgm:prSet presAssocID="{9F761088-7C55-4DCB-B53E-A9CF477A2ACA}" presName="sibTrans" presStyleCnt="0"/>
      <dgm:spPr/>
    </dgm:pt>
    <dgm:pt modelId="{B3736D28-7823-4340-89A4-89756F6A07F6}" type="pres">
      <dgm:prSet presAssocID="{52ED9F5C-2BA5-413B-A540-625CB33EE6F9}" presName="node" presStyleLbl="node1" presStyleIdx="5" presStyleCnt="9">
        <dgm:presLayoutVars>
          <dgm:bulletEnabled val="1"/>
        </dgm:presLayoutVars>
      </dgm:prSet>
      <dgm:spPr/>
      <dgm:t>
        <a:bodyPr/>
        <a:lstStyle/>
        <a:p>
          <a:pPr rtl="1"/>
          <a:endParaRPr lang="ar-OM"/>
        </a:p>
      </dgm:t>
    </dgm:pt>
    <dgm:pt modelId="{3E9F4871-E7E9-4392-A67C-3B12CBD06F3C}" type="pres">
      <dgm:prSet presAssocID="{3DFB59D1-A612-4173-A379-C301E8F69B6A}" presName="sibTrans" presStyleCnt="0"/>
      <dgm:spPr/>
    </dgm:pt>
    <dgm:pt modelId="{74B89C68-3753-41DD-AB58-977EA52B6951}" type="pres">
      <dgm:prSet presAssocID="{FADAF8AA-FEB2-4F2B-9B34-9E8CE5FC90DA}" presName="node" presStyleLbl="node1" presStyleIdx="6" presStyleCnt="9" custLinFactX="100000" custLinFactNeighborX="121439" custLinFactNeighborY="1015">
        <dgm:presLayoutVars>
          <dgm:bulletEnabled val="1"/>
        </dgm:presLayoutVars>
      </dgm:prSet>
      <dgm:spPr/>
      <dgm:t>
        <a:bodyPr/>
        <a:lstStyle/>
        <a:p>
          <a:pPr rtl="1"/>
          <a:endParaRPr lang="ar-OM"/>
        </a:p>
      </dgm:t>
    </dgm:pt>
    <dgm:pt modelId="{7A261E7B-CE89-41D2-9F46-245D1EF26083}" type="pres">
      <dgm:prSet presAssocID="{7369C2F1-64C9-456A-BDC8-66B28C970225}" presName="sibTrans" presStyleCnt="0"/>
      <dgm:spPr/>
    </dgm:pt>
    <dgm:pt modelId="{9879379D-F306-48BF-99F4-C41CFED6D4C1}" type="pres">
      <dgm:prSet presAssocID="{94D286C6-932B-4264-BD82-A14033405527}" presName="node" presStyleLbl="node1" presStyleIdx="7" presStyleCnt="9" custLinFactNeighborX="2739" custLinFactNeighborY="-6862">
        <dgm:presLayoutVars>
          <dgm:bulletEnabled val="1"/>
        </dgm:presLayoutVars>
      </dgm:prSet>
      <dgm:spPr/>
      <dgm:t>
        <a:bodyPr/>
        <a:lstStyle/>
        <a:p>
          <a:pPr rtl="1"/>
          <a:endParaRPr lang="ar-OM"/>
        </a:p>
      </dgm:t>
    </dgm:pt>
    <dgm:pt modelId="{87489CE8-35BB-4FA9-BDA2-96BE4377B3BF}" type="pres">
      <dgm:prSet presAssocID="{73B9726A-F11E-4893-AE21-233F8C02B7FF}" presName="sibTrans" presStyleCnt="0"/>
      <dgm:spPr/>
    </dgm:pt>
    <dgm:pt modelId="{D2C24C12-0F7D-4307-9176-8BB4A39FD202}" type="pres">
      <dgm:prSet presAssocID="{DBAF652A-370F-4F81-9CE5-FFD78BA03454}" presName="node" presStyleLbl="node1" presStyleIdx="8" presStyleCnt="9" custLinFactX="-100000" custLinFactNeighborX="-120687" custLinFactNeighborY="-6862">
        <dgm:presLayoutVars>
          <dgm:bulletEnabled val="1"/>
        </dgm:presLayoutVars>
      </dgm:prSet>
      <dgm:spPr/>
      <dgm:t>
        <a:bodyPr/>
        <a:lstStyle/>
        <a:p>
          <a:pPr rtl="1"/>
          <a:endParaRPr lang="ar-OM"/>
        </a:p>
      </dgm:t>
    </dgm:pt>
  </dgm:ptLst>
  <dgm:cxnLst>
    <dgm:cxn modelId="{EC6CFE48-DDD9-4EE7-BD9F-1DBFDA82F58A}" type="presOf" srcId="{265E1005-B3DB-4E2C-A5F7-C82CA5D9739D}" destId="{D3D1D675-7267-4E4D-9D4D-95F0F15D7243}" srcOrd="0" destOrd="0" presId="urn:microsoft.com/office/officeart/2005/8/layout/default"/>
    <dgm:cxn modelId="{DF40E000-18E7-484A-B8BA-4DEAEDC604F0}" srcId="{E74DB9EE-ABBA-4C90-B277-CF38E2B3C2EC}" destId="{94D286C6-932B-4264-BD82-A14033405527}" srcOrd="7" destOrd="0" parTransId="{E13EAD46-9084-4A44-852B-46D6F8F355D3}" sibTransId="{73B9726A-F11E-4893-AE21-233F8C02B7FF}"/>
    <dgm:cxn modelId="{707199EC-13E6-49E5-B81E-9158AD77A86C}" srcId="{E74DB9EE-ABBA-4C90-B277-CF38E2B3C2EC}" destId="{78BEBE28-F992-4D17-8019-1131E80E4BFD}" srcOrd="1" destOrd="0" parTransId="{4314EFBC-2DBC-46A7-B463-812B30787EAF}" sibTransId="{938B771A-363A-443E-AB9A-5EE750DA898C}"/>
    <dgm:cxn modelId="{1EF8B4D5-35BA-4505-A538-E9451EB247C5}" srcId="{E74DB9EE-ABBA-4C90-B277-CF38E2B3C2EC}" destId="{DBAF652A-370F-4F81-9CE5-FFD78BA03454}" srcOrd="8" destOrd="0" parTransId="{2ADBD91E-D93B-4861-93DD-76F14BC0A826}" sibTransId="{CEA43D39-CA0D-4531-9107-94A98EA4CF51}"/>
    <dgm:cxn modelId="{3A697212-E9E8-406E-B54C-2D4ADE1D61E0}" srcId="{E74DB9EE-ABBA-4C90-B277-CF38E2B3C2EC}" destId="{A07E058F-1A55-4FE6-AA43-A73DB6CDA1CF}" srcOrd="3" destOrd="0" parTransId="{5DD0B371-A84F-4739-8ADC-4F46DD06061B}" sibTransId="{5E20A2A4-7D93-4796-BBD5-FC7F6BE27572}"/>
    <dgm:cxn modelId="{E04AD06F-9735-44EB-8D58-E96F226BCE19}" srcId="{E74DB9EE-ABBA-4C90-B277-CF38E2B3C2EC}" destId="{FADAF8AA-FEB2-4F2B-9B34-9E8CE5FC90DA}" srcOrd="6" destOrd="0" parTransId="{99F1B3D4-3930-4DE7-A786-D82AA2163F0E}" sibTransId="{7369C2F1-64C9-456A-BDC8-66B28C970225}"/>
    <dgm:cxn modelId="{7707DE5A-F4C3-4742-B07B-9F2F28C1A243}" type="presOf" srcId="{FADAF8AA-FEB2-4F2B-9B34-9E8CE5FC90DA}" destId="{74B89C68-3753-41DD-AB58-977EA52B6951}" srcOrd="0" destOrd="0" presId="urn:microsoft.com/office/officeart/2005/8/layout/default"/>
    <dgm:cxn modelId="{DCA47A1C-3306-4C9B-A591-74A2E65FB06A}" type="presOf" srcId="{94D286C6-932B-4264-BD82-A14033405527}" destId="{9879379D-F306-48BF-99F4-C41CFED6D4C1}" srcOrd="0" destOrd="0" presId="urn:microsoft.com/office/officeart/2005/8/layout/default"/>
    <dgm:cxn modelId="{6B4D6AAB-5B55-44BE-83F5-1221EC741C43}" srcId="{E74DB9EE-ABBA-4C90-B277-CF38E2B3C2EC}" destId="{265E1005-B3DB-4E2C-A5F7-C82CA5D9739D}" srcOrd="4" destOrd="0" parTransId="{4FDBFCC1-2939-42E1-B678-B217F9C40B09}" sibTransId="{9F761088-7C55-4DCB-B53E-A9CF477A2ACA}"/>
    <dgm:cxn modelId="{D88481B5-65B1-4CB4-BFBE-612C0F116932}" type="presOf" srcId="{A07E058F-1A55-4FE6-AA43-A73DB6CDA1CF}" destId="{123343F5-CDB8-4589-A85A-65C9FE59AD0F}" srcOrd="0" destOrd="0" presId="urn:microsoft.com/office/officeart/2005/8/layout/default"/>
    <dgm:cxn modelId="{F8DFE30C-7FC8-4640-A07E-5A0EA0AADDCC}" srcId="{E74DB9EE-ABBA-4C90-B277-CF38E2B3C2EC}" destId="{52ED9F5C-2BA5-413B-A540-625CB33EE6F9}" srcOrd="5" destOrd="0" parTransId="{0DAD8F55-F180-48F4-BAF0-B245915D14B8}" sibTransId="{3DFB59D1-A612-4173-A379-C301E8F69B6A}"/>
    <dgm:cxn modelId="{C643CB93-9332-48E4-ACFA-A4206549EC9C}" srcId="{E74DB9EE-ABBA-4C90-B277-CF38E2B3C2EC}" destId="{00E9C2D1-A67B-4793-9794-3CBE5C767CC6}" srcOrd="0" destOrd="0" parTransId="{B7BCDFF9-991A-4EAE-B793-109887C4E183}" sibTransId="{0A28D5DC-68B6-414B-BDD5-5868D4CFDC79}"/>
    <dgm:cxn modelId="{9667630E-A29D-409C-B572-3296CF7420E8}" type="presOf" srcId="{A515BD9E-4082-4271-8CAC-FB8EA0E3BA41}" destId="{1B80E286-2786-4E41-A70C-4E615EF5E327}" srcOrd="0" destOrd="0" presId="urn:microsoft.com/office/officeart/2005/8/layout/default"/>
    <dgm:cxn modelId="{8A88EF70-0DA3-46C5-839A-823014265FF5}" type="presOf" srcId="{00E9C2D1-A67B-4793-9794-3CBE5C767CC6}" destId="{34B37784-6A6F-405D-848D-D76E7301F7E3}" srcOrd="0" destOrd="0" presId="urn:microsoft.com/office/officeart/2005/8/layout/default"/>
    <dgm:cxn modelId="{AB246198-D1D8-4BDD-97F6-C60E53EF07B5}" type="presOf" srcId="{78BEBE28-F992-4D17-8019-1131E80E4BFD}" destId="{46D47322-E7EA-4F65-8E9C-C4E051AFE0B7}" srcOrd="0" destOrd="0" presId="urn:microsoft.com/office/officeart/2005/8/layout/default"/>
    <dgm:cxn modelId="{9A181127-A977-43CE-AC34-515144F838FD}" srcId="{E74DB9EE-ABBA-4C90-B277-CF38E2B3C2EC}" destId="{A515BD9E-4082-4271-8CAC-FB8EA0E3BA41}" srcOrd="2" destOrd="0" parTransId="{0CE6B81A-1525-4E81-9D9F-52A74F059BB4}" sibTransId="{8C4515AB-F03E-4AF0-81F2-59FDE902E32B}"/>
    <dgm:cxn modelId="{69AD1DC2-DB38-4773-B4A6-88503441D00F}" type="presOf" srcId="{E74DB9EE-ABBA-4C90-B277-CF38E2B3C2EC}" destId="{725E2804-CD0E-4723-9F80-34B6BAAA293F}" srcOrd="0" destOrd="0" presId="urn:microsoft.com/office/officeart/2005/8/layout/default"/>
    <dgm:cxn modelId="{E7DE19B5-3C49-46F8-BEB5-329E23556578}" type="presOf" srcId="{52ED9F5C-2BA5-413B-A540-625CB33EE6F9}" destId="{B3736D28-7823-4340-89A4-89756F6A07F6}" srcOrd="0" destOrd="0" presId="urn:microsoft.com/office/officeart/2005/8/layout/default"/>
    <dgm:cxn modelId="{E3D1B5D7-CCC4-4942-A12F-B89BB0BD1F36}" type="presOf" srcId="{DBAF652A-370F-4F81-9CE5-FFD78BA03454}" destId="{D2C24C12-0F7D-4307-9176-8BB4A39FD202}" srcOrd="0" destOrd="0" presId="urn:microsoft.com/office/officeart/2005/8/layout/default"/>
    <dgm:cxn modelId="{DAEF01A1-5752-4776-AE59-E1D3E5018DEB}" type="presParOf" srcId="{725E2804-CD0E-4723-9F80-34B6BAAA293F}" destId="{34B37784-6A6F-405D-848D-D76E7301F7E3}" srcOrd="0" destOrd="0" presId="urn:microsoft.com/office/officeart/2005/8/layout/default"/>
    <dgm:cxn modelId="{B52D7CF3-F2D1-4EA5-86F2-1CDC3F0C8DE2}" type="presParOf" srcId="{725E2804-CD0E-4723-9F80-34B6BAAA293F}" destId="{E118EAEC-1194-4D5F-9A2E-848B2812C0A1}" srcOrd="1" destOrd="0" presId="urn:microsoft.com/office/officeart/2005/8/layout/default"/>
    <dgm:cxn modelId="{CD270E49-4E09-41D2-B800-630FA9326D0E}" type="presParOf" srcId="{725E2804-CD0E-4723-9F80-34B6BAAA293F}" destId="{46D47322-E7EA-4F65-8E9C-C4E051AFE0B7}" srcOrd="2" destOrd="0" presId="urn:microsoft.com/office/officeart/2005/8/layout/default"/>
    <dgm:cxn modelId="{10D46B20-25B3-4C9D-B503-4B498ECEF292}" type="presParOf" srcId="{725E2804-CD0E-4723-9F80-34B6BAAA293F}" destId="{95F0381C-6231-459F-9F2B-ED5950B30056}" srcOrd="3" destOrd="0" presId="urn:microsoft.com/office/officeart/2005/8/layout/default"/>
    <dgm:cxn modelId="{D3D2738A-7E2E-455D-940D-37079F571F21}" type="presParOf" srcId="{725E2804-CD0E-4723-9F80-34B6BAAA293F}" destId="{1B80E286-2786-4E41-A70C-4E615EF5E327}" srcOrd="4" destOrd="0" presId="urn:microsoft.com/office/officeart/2005/8/layout/default"/>
    <dgm:cxn modelId="{20080621-D879-4B53-88A5-7E88917EF660}" type="presParOf" srcId="{725E2804-CD0E-4723-9F80-34B6BAAA293F}" destId="{F221B8C1-EAE3-42B9-AA91-D1EC07B84191}" srcOrd="5" destOrd="0" presId="urn:microsoft.com/office/officeart/2005/8/layout/default"/>
    <dgm:cxn modelId="{28C49987-28E4-44D5-9E76-EBC613D87649}" type="presParOf" srcId="{725E2804-CD0E-4723-9F80-34B6BAAA293F}" destId="{123343F5-CDB8-4589-A85A-65C9FE59AD0F}" srcOrd="6" destOrd="0" presId="urn:microsoft.com/office/officeart/2005/8/layout/default"/>
    <dgm:cxn modelId="{5E2CC2B2-6E38-4AC7-A15F-911F4ADD9A27}" type="presParOf" srcId="{725E2804-CD0E-4723-9F80-34B6BAAA293F}" destId="{A5F99BA9-1D09-412E-BAF7-0B51FCD64251}" srcOrd="7" destOrd="0" presId="urn:microsoft.com/office/officeart/2005/8/layout/default"/>
    <dgm:cxn modelId="{0EBB944A-AE50-4CE2-B56F-86D9589733AE}" type="presParOf" srcId="{725E2804-CD0E-4723-9F80-34B6BAAA293F}" destId="{D3D1D675-7267-4E4D-9D4D-95F0F15D7243}" srcOrd="8" destOrd="0" presId="urn:microsoft.com/office/officeart/2005/8/layout/default"/>
    <dgm:cxn modelId="{8720B6C1-7DA6-4CE4-8224-F9901CA3A52D}" type="presParOf" srcId="{725E2804-CD0E-4723-9F80-34B6BAAA293F}" destId="{D8DC326C-3DBD-4ADF-87CD-53B70A24574F}" srcOrd="9" destOrd="0" presId="urn:microsoft.com/office/officeart/2005/8/layout/default"/>
    <dgm:cxn modelId="{D615D461-9D43-4468-892A-C9DB7E0E1220}" type="presParOf" srcId="{725E2804-CD0E-4723-9F80-34B6BAAA293F}" destId="{B3736D28-7823-4340-89A4-89756F6A07F6}" srcOrd="10" destOrd="0" presId="urn:microsoft.com/office/officeart/2005/8/layout/default"/>
    <dgm:cxn modelId="{E91CC783-48A2-4128-9D10-546ECAC72E7B}" type="presParOf" srcId="{725E2804-CD0E-4723-9F80-34B6BAAA293F}" destId="{3E9F4871-E7E9-4392-A67C-3B12CBD06F3C}" srcOrd="11" destOrd="0" presId="urn:microsoft.com/office/officeart/2005/8/layout/default"/>
    <dgm:cxn modelId="{F222E4BB-9BCF-46B8-9155-DC114D0CE1B6}" type="presParOf" srcId="{725E2804-CD0E-4723-9F80-34B6BAAA293F}" destId="{74B89C68-3753-41DD-AB58-977EA52B6951}" srcOrd="12" destOrd="0" presId="urn:microsoft.com/office/officeart/2005/8/layout/default"/>
    <dgm:cxn modelId="{FCCC12EF-63F0-427D-92AC-F94C81F984C0}" type="presParOf" srcId="{725E2804-CD0E-4723-9F80-34B6BAAA293F}" destId="{7A261E7B-CE89-41D2-9F46-245D1EF26083}" srcOrd="13" destOrd="0" presId="urn:microsoft.com/office/officeart/2005/8/layout/default"/>
    <dgm:cxn modelId="{8F0AF6ED-A8F6-43E4-AB6B-967246514C4A}" type="presParOf" srcId="{725E2804-CD0E-4723-9F80-34B6BAAA293F}" destId="{9879379D-F306-48BF-99F4-C41CFED6D4C1}" srcOrd="14" destOrd="0" presId="urn:microsoft.com/office/officeart/2005/8/layout/default"/>
    <dgm:cxn modelId="{87E5943B-5828-437C-93D2-2E4FF55F1CF1}" type="presParOf" srcId="{725E2804-CD0E-4723-9F80-34B6BAAA293F}" destId="{87489CE8-35BB-4FA9-BDA2-96BE4377B3BF}" srcOrd="15" destOrd="0" presId="urn:microsoft.com/office/officeart/2005/8/layout/default"/>
    <dgm:cxn modelId="{66793964-B908-47FE-8DF7-8B284764D916}" type="presParOf" srcId="{725E2804-CD0E-4723-9F80-34B6BAAA293F}" destId="{D2C24C12-0F7D-4307-9176-8BB4A39FD202}"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37784-6A6F-405D-848D-D76E7301F7E3}">
      <dsp:nvSpPr>
        <dsp:cNvPr id="0" name=""/>
        <dsp:cNvSpPr/>
      </dsp:nvSpPr>
      <dsp:spPr>
        <a:xfrm>
          <a:off x="762595" y="372"/>
          <a:ext cx="1523627" cy="914176"/>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ar-OM" sz="1900" kern="1200" dirty="0" smtClean="0"/>
            <a:t>وسائل التدخين</a:t>
          </a:r>
          <a:endParaRPr lang="ar-OM" sz="1900" kern="1200" dirty="0"/>
        </a:p>
      </dsp:txBody>
      <dsp:txXfrm>
        <a:off x="762595" y="372"/>
        <a:ext cx="1523627" cy="914176"/>
      </dsp:txXfrm>
    </dsp:sp>
    <dsp:sp modelId="{46D47322-E7EA-4F65-8E9C-C4E051AFE0B7}">
      <dsp:nvSpPr>
        <dsp:cNvPr id="0" name=""/>
        <dsp:cNvSpPr/>
      </dsp:nvSpPr>
      <dsp:spPr>
        <a:xfrm>
          <a:off x="2438586" y="372"/>
          <a:ext cx="1523627" cy="914176"/>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ar-OM" sz="1900" kern="1200" dirty="0" smtClean="0"/>
            <a:t>مكونات التدخين</a:t>
          </a:r>
          <a:endParaRPr lang="ar-OM" sz="1900" kern="1200" dirty="0"/>
        </a:p>
      </dsp:txBody>
      <dsp:txXfrm>
        <a:off x="2438586" y="372"/>
        <a:ext cx="1523627" cy="914176"/>
      </dsp:txXfrm>
    </dsp:sp>
    <dsp:sp modelId="{1B80E286-2786-4E41-A70C-4E615EF5E327}">
      <dsp:nvSpPr>
        <dsp:cNvPr id="0" name=""/>
        <dsp:cNvSpPr/>
      </dsp:nvSpPr>
      <dsp:spPr>
        <a:xfrm>
          <a:off x="4114576" y="372"/>
          <a:ext cx="1523627" cy="914176"/>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ar-OM" sz="1900" kern="1200" dirty="0" smtClean="0"/>
            <a:t>تعريف التدخين</a:t>
          </a:r>
          <a:endParaRPr lang="ar-OM" sz="1900" kern="1200" dirty="0"/>
        </a:p>
      </dsp:txBody>
      <dsp:txXfrm>
        <a:off x="4114576" y="372"/>
        <a:ext cx="1523627" cy="914176"/>
      </dsp:txXfrm>
    </dsp:sp>
    <dsp:sp modelId="{123343F5-CDB8-4589-A85A-65C9FE59AD0F}">
      <dsp:nvSpPr>
        <dsp:cNvPr id="0" name=""/>
        <dsp:cNvSpPr/>
      </dsp:nvSpPr>
      <dsp:spPr>
        <a:xfrm>
          <a:off x="762595" y="1066911"/>
          <a:ext cx="1523627" cy="914176"/>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ar-OM" sz="1900" kern="1200" dirty="0" smtClean="0"/>
            <a:t>اضرار التدخين</a:t>
          </a:r>
          <a:endParaRPr lang="ar-OM" sz="1900" kern="1200" dirty="0"/>
        </a:p>
      </dsp:txBody>
      <dsp:txXfrm>
        <a:off x="762595" y="1066911"/>
        <a:ext cx="1523627" cy="914176"/>
      </dsp:txXfrm>
    </dsp:sp>
    <dsp:sp modelId="{D3D1D675-7267-4E4D-9D4D-95F0F15D7243}">
      <dsp:nvSpPr>
        <dsp:cNvPr id="0" name=""/>
        <dsp:cNvSpPr/>
      </dsp:nvSpPr>
      <dsp:spPr>
        <a:xfrm>
          <a:off x="2438586" y="1066911"/>
          <a:ext cx="1523627" cy="914176"/>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ar-OM" sz="1900" kern="1200" dirty="0" smtClean="0"/>
            <a:t>اسباب التدخين</a:t>
          </a:r>
          <a:endParaRPr lang="ar-OM" sz="1900" kern="1200" dirty="0"/>
        </a:p>
      </dsp:txBody>
      <dsp:txXfrm>
        <a:off x="2438586" y="1066911"/>
        <a:ext cx="1523627" cy="914176"/>
      </dsp:txXfrm>
    </dsp:sp>
    <dsp:sp modelId="{B3736D28-7823-4340-89A4-89756F6A07F6}">
      <dsp:nvSpPr>
        <dsp:cNvPr id="0" name=""/>
        <dsp:cNvSpPr/>
      </dsp:nvSpPr>
      <dsp:spPr>
        <a:xfrm>
          <a:off x="4114576" y="1066911"/>
          <a:ext cx="1523627" cy="914176"/>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ar-OM" sz="1900" kern="1200" dirty="0" smtClean="0"/>
            <a:t>تاريخ التدخين</a:t>
          </a:r>
          <a:endParaRPr lang="ar-OM" sz="1900" kern="1200" dirty="0"/>
        </a:p>
      </dsp:txBody>
      <dsp:txXfrm>
        <a:off x="4114576" y="1066911"/>
        <a:ext cx="1523627" cy="914176"/>
      </dsp:txXfrm>
    </dsp:sp>
    <dsp:sp modelId="{74B89C68-3753-41DD-AB58-977EA52B6951}">
      <dsp:nvSpPr>
        <dsp:cNvPr id="0" name=""/>
        <dsp:cNvSpPr/>
      </dsp:nvSpPr>
      <dsp:spPr>
        <a:xfrm>
          <a:off x="4136501" y="2133823"/>
          <a:ext cx="1523627" cy="914176"/>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ar-OM" sz="1900" kern="1200" dirty="0" smtClean="0"/>
            <a:t>نصائح التدخين</a:t>
          </a:r>
          <a:endParaRPr lang="ar-OM" sz="1900" kern="1200" dirty="0"/>
        </a:p>
      </dsp:txBody>
      <dsp:txXfrm>
        <a:off x="4136501" y="2133823"/>
        <a:ext cx="1523627" cy="914176"/>
      </dsp:txXfrm>
    </dsp:sp>
    <dsp:sp modelId="{9879379D-F306-48BF-99F4-C41CFED6D4C1}">
      <dsp:nvSpPr>
        <dsp:cNvPr id="0" name=""/>
        <dsp:cNvSpPr/>
      </dsp:nvSpPr>
      <dsp:spPr>
        <a:xfrm>
          <a:off x="2480318" y="2070720"/>
          <a:ext cx="1523627" cy="914176"/>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ar-OM" sz="1900" kern="1200" dirty="0" smtClean="0"/>
            <a:t>مقطع فيديو عن طرق اقلاع عن التدخين</a:t>
          </a:r>
          <a:endParaRPr lang="ar-OM" sz="1900" kern="1200" dirty="0"/>
        </a:p>
      </dsp:txBody>
      <dsp:txXfrm>
        <a:off x="2480318" y="2070720"/>
        <a:ext cx="1523627" cy="914176"/>
      </dsp:txXfrm>
    </dsp:sp>
    <dsp:sp modelId="{D2C24C12-0F7D-4307-9176-8BB4A39FD202}">
      <dsp:nvSpPr>
        <dsp:cNvPr id="0" name=""/>
        <dsp:cNvSpPr/>
      </dsp:nvSpPr>
      <dsp:spPr>
        <a:xfrm>
          <a:off x="752127" y="2070720"/>
          <a:ext cx="1523627" cy="914176"/>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ar-OM" sz="1900" kern="1200" dirty="0" smtClean="0"/>
            <a:t>صور عن التدخين</a:t>
          </a:r>
          <a:endParaRPr lang="ar-OM" sz="1900" kern="1200" dirty="0"/>
        </a:p>
      </dsp:txBody>
      <dsp:txXfrm>
        <a:off x="752127" y="2070720"/>
        <a:ext cx="1523627" cy="91417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ar-SA" smtClean="0"/>
              <a:t>انقر لتحرير نمط العنوان الرئيسي</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bwMode="white"/>
        <p:txBody>
          <a:bodyPr/>
          <a:lstStyle/>
          <a:p>
            <a:fld id="{591329AF-4767-4643-BBE9-D7918156499B}" type="datetimeFigureOut">
              <a:rPr lang="ar-OM" smtClean="0"/>
              <a:t>25/02/1437</a:t>
            </a:fld>
            <a:endParaRPr lang="ar-OM" dirty="0"/>
          </a:p>
        </p:txBody>
      </p:sp>
      <p:sp>
        <p:nvSpPr>
          <p:cNvPr id="5" name="Footer Placeholder 4"/>
          <p:cNvSpPr>
            <a:spLocks noGrp="1"/>
          </p:cNvSpPr>
          <p:nvPr>
            <p:ph type="ftr" sz="quarter" idx="11"/>
          </p:nvPr>
        </p:nvSpPr>
        <p:spPr bwMode="white"/>
        <p:txBody>
          <a:bodyPr/>
          <a:lstStyle/>
          <a:p>
            <a:endParaRPr lang="ar-OM" dirty="0"/>
          </a:p>
        </p:txBody>
      </p:sp>
      <p:sp>
        <p:nvSpPr>
          <p:cNvPr id="6" name="Slide Number Placeholder 5"/>
          <p:cNvSpPr>
            <a:spLocks noGrp="1"/>
          </p:cNvSpPr>
          <p:nvPr>
            <p:ph type="sldNum" sz="quarter" idx="12"/>
          </p:nvPr>
        </p:nvSpPr>
        <p:spPr/>
        <p:txBody>
          <a:bodyPr/>
          <a:lstStyle/>
          <a:p>
            <a:fld id="{13659E6B-AC5B-4FDD-93F8-37FBEDC0CBFC}" type="slidenum">
              <a:rPr lang="ar-OM" smtClean="0"/>
              <a:t>‹#›</a:t>
            </a:fld>
            <a:endParaRPr lang="ar-OM"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591329AF-4767-4643-BBE9-D7918156499B}" type="datetimeFigureOut">
              <a:rPr lang="ar-OM" smtClean="0"/>
              <a:t>25/02/1437</a:t>
            </a:fld>
            <a:endParaRPr lang="ar-OM" dirty="0"/>
          </a:p>
        </p:txBody>
      </p:sp>
      <p:sp>
        <p:nvSpPr>
          <p:cNvPr id="5" name="Footer Placeholder 4"/>
          <p:cNvSpPr>
            <a:spLocks noGrp="1"/>
          </p:cNvSpPr>
          <p:nvPr>
            <p:ph type="ftr" sz="quarter" idx="11"/>
          </p:nvPr>
        </p:nvSpPr>
        <p:spPr/>
        <p:txBody>
          <a:bodyPr/>
          <a:lstStyle/>
          <a:p>
            <a:endParaRPr lang="ar-OM" dirty="0"/>
          </a:p>
        </p:txBody>
      </p:sp>
      <p:sp>
        <p:nvSpPr>
          <p:cNvPr id="6" name="Slide Number Placeholder 5"/>
          <p:cNvSpPr>
            <a:spLocks noGrp="1"/>
          </p:cNvSpPr>
          <p:nvPr>
            <p:ph type="sldNum" sz="quarter" idx="12"/>
          </p:nvPr>
        </p:nvSpPr>
        <p:spPr/>
        <p:txBody>
          <a:bodyPr/>
          <a:lstStyle/>
          <a:p>
            <a:fld id="{13659E6B-AC5B-4FDD-93F8-37FBEDC0CBFC}" type="slidenum">
              <a:rPr lang="ar-OM" smtClean="0"/>
              <a:t>‹#›</a:t>
            </a:fld>
            <a:endParaRPr lang="ar-OM"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591329AF-4767-4643-BBE9-D7918156499B}" type="datetimeFigureOut">
              <a:rPr lang="ar-OM" smtClean="0"/>
              <a:t>25/02/1437</a:t>
            </a:fld>
            <a:endParaRPr lang="ar-OM" dirty="0"/>
          </a:p>
        </p:txBody>
      </p:sp>
      <p:sp>
        <p:nvSpPr>
          <p:cNvPr id="5" name="Footer Placeholder 4"/>
          <p:cNvSpPr>
            <a:spLocks noGrp="1"/>
          </p:cNvSpPr>
          <p:nvPr>
            <p:ph type="ftr" sz="quarter" idx="11"/>
          </p:nvPr>
        </p:nvSpPr>
        <p:spPr/>
        <p:txBody>
          <a:bodyPr/>
          <a:lstStyle/>
          <a:p>
            <a:endParaRPr lang="ar-OM" dirty="0"/>
          </a:p>
        </p:txBody>
      </p:sp>
      <p:sp>
        <p:nvSpPr>
          <p:cNvPr id="6" name="Slide Number Placeholder 5"/>
          <p:cNvSpPr>
            <a:spLocks noGrp="1"/>
          </p:cNvSpPr>
          <p:nvPr>
            <p:ph type="sldNum" sz="quarter" idx="12"/>
          </p:nvPr>
        </p:nvSpPr>
        <p:spPr/>
        <p:txBody>
          <a:bodyPr/>
          <a:lstStyle/>
          <a:p>
            <a:fld id="{13659E6B-AC5B-4FDD-93F8-37FBEDC0CBFC}" type="slidenum">
              <a:rPr lang="ar-OM" smtClean="0"/>
              <a:t>‹#›</a:t>
            </a:fld>
            <a:endParaRPr lang="ar-OM"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591329AF-4767-4643-BBE9-D7918156499B}" type="datetimeFigureOut">
              <a:rPr lang="ar-OM" smtClean="0"/>
              <a:t>25/02/1437</a:t>
            </a:fld>
            <a:endParaRPr lang="ar-OM" dirty="0"/>
          </a:p>
        </p:txBody>
      </p:sp>
      <p:sp>
        <p:nvSpPr>
          <p:cNvPr id="5" name="Footer Placeholder 4"/>
          <p:cNvSpPr>
            <a:spLocks noGrp="1"/>
          </p:cNvSpPr>
          <p:nvPr>
            <p:ph type="ftr" sz="quarter" idx="11"/>
          </p:nvPr>
        </p:nvSpPr>
        <p:spPr/>
        <p:txBody>
          <a:bodyPr/>
          <a:lstStyle/>
          <a:p>
            <a:endParaRPr lang="ar-OM" dirty="0"/>
          </a:p>
        </p:txBody>
      </p:sp>
      <p:sp>
        <p:nvSpPr>
          <p:cNvPr id="6" name="Slide Number Placeholder 5"/>
          <p:cNvSpPr>
            <a:spLocks noGrp="1"/>
          </p:cNvSpPr>
          <p:nvPr>
            <p:ph type="sldNum" sz="quarter" idx="12"/>
          </p:nvPr>
        </p:nvSpPr>
        <p:spPr/>
        <p:txBody>
          <a:bodyPr/>
          <a:lstStyle/>
          <a:p>
            <a:fld id="{13659E6B-AC5B-4FDD-93F8-37FBEDC0CBFC}" type="slidenum">
              <a:rPr lang="ar-OM" smtClean="0"/>
              <a:t>‹#›</a:t>
            </a:fld>
            <a:endParaRPr lang="ar-OM"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91329AF-4767-4643-BBE9-D7918156499B}" type="datetimeFigureOut">
              <a:rPr lang="ar-OM" smtClean="0"/>
              <a:t>25/02/1437</a:t>
            </a:fld>
            <a:endParaRPr lang="ar-OM" dirty="0"/>
          </a:p>
        </p:txBody>
      </p:sp>
      <p:sp>
        <p:nvSpPr>
          <p:cNvPr id="5" name="Footer Placeholder 4"/>
          <p:cNvSpPr>
            <a:spLocks noGrp="1"/>
          </p:cNvSpPr>
          <p:nvPr>
            <p:ph type="ftr" sz="quarter" idx="11"/>
          </p:nvPr>
        </p:nvSpPr>
        <p:spPr/>
        <p:txBody>
          <a:bodyPr/>
          <a:lstStyle/>
          <a:p>
            <a:endParaRPr lang="ar-OM" dirty="0"/>
          </a:p>
        </p:txBody>
      </p:sp>
      <p:sp>
        <p:nvSpPr>
          <p:cNvPr id="6" name="Slide Number Placeholder 5"/>
          <p:cNvSpPr>
            <a:spLocks noGrp="1"/>
          </p:cNvSpPr>
          <p:nvPr>
            <p:ph type="sldNum" sz="quarter" idx="12"/>
          </p:nvPr>
        </p:nvSpPr>
        <p:spPr/>
        <p:txBody>
          <a:bodyPr/>
          <a:lstStyle/>
          <a:p>
            <a:fld id="{13659E6B-AC5B-4FDD-93F8-37FBEDC0CBFC}" type="slidenum">
              <a:rPr lang="ar-OM" smtClean="0"/>
              <a:t>‹#›</a:t>
            </a:fld>
            <a:endParaRPr lang="ar-OM"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591329AF-4767-4643-BBE9-D7918156499B}" type="datetimeFigureOut">
              <a:rPr lang="ar-OM" smtClean="0"/>
              <a:t>25/02/1437</a:t>
            </a:fld>
            <a:endParaRPr lang="ar-OM" dirty="0"/>
          </a:p>
        </p:txBody>
      </p:sp>
      <p:sp>
        <p:nvSpPr>
          <p:cNvPr id="6" name="Footer Placeholder 5"/>
          <p:cNvSpPr>
            <a:spLocks noGrp="1"/>
          </p:cNvSpPr>
          <p:nvPr>
            <p:ph type="ftr" sz="quarter" idx="11"/>
          </p:nvPr>
        </p:nvSpPr>
        <p:spPr/>
        <p:txBody>
          <a:bodyPr/>
          <a:lstStyle/>
          <a:p>
            <a:endParaRPr lang="ar-OM" dirty="0"/>
          </a:p>
        </p:txBody>
      </p:sp>
      <p:sp>
        <p:nvSpPr>
          <p:cNvPr id="7" name="Slide Number Placeholder 6"/>
          <p:cNvSpPr>
            <a:spLocks noGrp="1"/>
          </p:cNvSpPr>
          <p:nvPr>
            <p:ph type="sldNum" sz="quarter" idx="12"/>
          </p:nvPr>
        </p:nvSpPr>
        <p:spPr/>
        <p:txBody>
          <a:bodyPr/>
          <a:lstStyle/>
          <a:p>
            <a:fld id="{13659E6B-AC5B-4FDD-93F8-37FBEDC0CBFC}" type="slidenum">
              <a:rPr lang="ar-OM" smtClean="0"/>
              <a:t>‹#›</a:t>
            </a:fld>
            <a:endParaRPr lang="ar-OM" dirty="0"/>
          </a:p>
        </p:txBody>
      </p:sp>
      <p:sp>
        <p:nvSpPr>
          <p:cNvPr id="12" name="Content Placeholder 11"/>
          <p:cNvSpPr>
            <a:spLocks noGrp="1"/>
          </p:cNvSpPr>
          <p:nvPr>
            <p:ph sz="quarter" idx="14"/>
          </p:nvPr>
        </p:nvSpPr>
        <p:spPr>
          <a:xfrm>
            <a:off x="4648200" y="2438400"/>
            <a:ext cx="3124200" cy="3124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591329AF-4767-4643-BBE9-D7918156499B}" type="datetimeFigureOut">
              <a:rPr lang="ar-OM" smtClean="0"/>
              <a:t>25/02/1437</a:t>
            </a:fld>
            <a:endParaRPr lang="ar-OM" dirty="0"/>
          </a:p>
        </p:txBody>
      </p:sp>
      <p:sp>
        <p:nvSpPr>
          <p:cNvPr id="8" name="Footer Placeholder 7"/>
          <p:cNvSpPr>
            <a:spLocks noGrp="1"/>
          </p:cNvSpPr>
          <p:nvPr>
            <p:ph type="ftr" sz="quarter" idx="11"/>
          </p:nvPr>
        </p:nvSpPr>
        <p:spPr/>
        <p:txBody>
          <a:bodyPr/>
          <a:lstStyle/>
          <a:p>
            <a:endParaRPr lang="ar-OM" dirty="0"/>
          </a:p>
        </p:txBody>
      </p:sp>
      <p:sp>
        <p:nvSpPr>
          <p:cNvPr id="9" name="Slide Number Placeholder 8"/>
          <p:cNvSpPr>
            <a:spLocks noGrp="1"/>
          </p:cNvSpPr>
          <p:nvPr>
            <p:ph type="sldNum" sz="quarter" idx="12"/>
          </p:nvPr>
        </p:nvSpPr>
        <p:spPr/>
        <p:txBody>
          <a:bodyPr/>
          <a:lstStyle/>
          <a:p>
            <a:fld id="{13659E6B-AC5B-4FDD-93F8-37FBEDC0CBFC}" type="slidenum">
              <a:rPr lang="ar-OM" smtClean="0"/>
              <a:t>‹#›</a:t>
            </a:fld>
            <a:endParaRPr lang="ar-OM"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591329AF-4767-4643-BBE9-D7918156499B}" type="datetimeFigureOut">
              <a:rPr lang="ar-OM" smtClean="0"/>
              <a:t>25/02/1437</a:t>
            </a:fld>
            <a:endParaRPr lang="ar-OM" dirty="0"/>
          </a:p>
        </p:txBody>
      </p:sp>
      <p:sp>
        <p:nvSpPr>
          <p:cNvPr id="4" name="Footer Placeholder 3"/>
          <p:cNvSpPr>
            <a:spLocks noGrp="1"/>
          </p:cNvSpPr>
          <p:nvPr>
            <p:ph type="ftr" sz="quarter" idx="11"/>
          </p:nvPr>
        </p:nvSpPr>
        <p:spPr/>
        <p:txBody>
          <a:bodyPr/>
          <a:lstStyle/>
          <a:p>
            <a:endParaRPr lang="ar-OM" dirty="0"/>
          </a:p>
        </p:txBody>
      </p:sp>
      <p:sp>
        <p:nvSpPr>
          <p:cNvPr id="5" name="Slide Number Placeholder 4"/>
          <p:cNvSpPr>
            <a:spLocks noGrp="1"/>
          </p:cNvSpPr>
          <p:nvPr>
            <p:ph type="sldNum" sz="quarter" idx="12"/>
          </p:nvPr>
        </p:nvSpPr>
        <p:spPr/>
        <p:txBody>
          <a:bodyPr/>
          <a:lstStyle/>
          <a:p>
            <a:fld id="{13659E6B-AC5B-4FDD-93F8-37FBEDC0CBFC}" type="slidenum">
              <a:rPr lang="ar-OM" smtClean="0"/>
              <a:t>‹#›</a:t>
            </a:fld>
            <a:endParaRPr lang="ar-OM"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91329AF-4767-4643-BBE9-D7918156499B}" type="datetimeFigureOut">
              <a:rPr lang="ar-OM" smtClean="0"/>
              <a:t>25/02/1437</a:t>
            </a:fld>
            <a:endParaRPr lang="ar-OM" dirty="0"/>
          </a:p>
        </p:txBody>
      </p:sp>
      <p:sp>
        <p:nvSpPr>
          <p:cNvPr id="6" name="Footer Placeholder 5"/>
          <p:cNvSpPr>
            <a:spLocks noGrp="1"/>
          </p:cNvSpPr>
          <p:nvPr>
            <p:ph type="ftr" sz="quarter" idx="11"/>
          </p:nvPr>
        </p:nvSpPr>
        <p:spPr/>
        <p:txBody>
          <a:bodyPr/>
          <a:lstStyle/>
          <a:p>
            <a:endParaRPr lang="ar-OM" dirty="0"/>
          </a:p>
        </p:txBody>
      </p:sp>
      <p:sp>
        <p:nvSpPr>
          <p:cNvPr id="7" name="Slide Number Placeholder 6"/>
          <p:cNvSpPr>
            <a:spLocks noGrp="1"/>
          </p:cNvSpPr>
          <p:nvPr>
            <p:ph type="sldNum" sz="quarter" idx="12"/>
          </p:nvPr>
        </p:nvSpPr>
        <p:spPr/>
        <p:txBody>
          <a:bodyPr/>
          <a:lstStyle/>
          <a:p>
            <a:fld id="{13659E6B-AC5B-4FDD-93F8-37FBEDC0CBFC}" type="slidenum">
              <a:rPr lang="ar-OM" smtClean="0"/>
              <a:t>‹#›</a:t>
            </a:fld>
            <a:endParaRPr lang="ar-OM"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591329AF-4767-4643-BBE9-D7918156499B}" type="datetimeFigureOut">
              <a:rPr lang="ar-OM" smtClean="0"/>
              <a:t>25/02/1437</a:t>
            </a:fld>
            <a:endParaRPr lang="ar-OM" dirty="0"/>
          </a:p>
        </p:txBody>
      </p:sp>
      <p:sp>
        <p:nvSpPr>
          <p:cNvPr id="6" name="Footer Placeholder 5"/>
          <p:cNvSpPr>
            <a:spLocks noGrp="1"/>
          </p:cNvSpPr>
          <p:nvPr>
            <p:ph type="ftr" sz="quarter" idx="11"/>
          </p:nvPr>
        </p:nvSpPr>
        <p:spPr/>
        <p:txBody>
          <a:bodyPr/>
          <a:lstStyle/>
          <a:p>
            <a:endParaRPr lang="ar-OM" dirty="0"/>
          </a:p>
        </p:txBody>
      </p:sp>
      <p:sp>
        <p:nvSpPr>
          <p:cNvPr id="7" name="Slide Number Placeholder 6"/>
          <p:cNvSpPr>
            <a:spLocks noGrp="1"/>
          </p:cNvSpPr>
          <p:nvPr>
            <p:ph type="sldNum" sz="quarter" idx="12"/>
          </p:nvPr>
        </p:nvSpPr>
        <p:spPr/>
        <p:txBody>
          <a:bodyPr/>
          <a:lstStyle/>
          <a:p>
            <a:fld id="{13659E6B-AC5B-4FDD-93F8-37FBEDC0CBFC}" type="slidenum">
              <a:rPr lang="ar-OM" smtClean="0"/>
              <a:t>‹#›</a:t>
            </a:fld>
            <a:endParaRPr lang="ar-OM" dirty="0"/>
          </a:p>
        </p:txBody>
      </p:sp>
      <p:sp>
        <p:nvSpPr>
          <p:cNvPr id="9" name="Content Placeholder 8"/>
          <p:cNvSpPr>
            <a:spLocks noGrp="1"/>
          </p:cNvSpPr>
          <p:nvPr>
            <p:ph sz="quarter" idx="13"/>
          </p:nvPr>
        </p:nvSpPr>
        <p:spPr>
          <a:xfrm>
            <a:off x="1371600" y="1676400"/>
            <a:ext cx="3276600" cy="3505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dirty="0" smtClean="0"/>
              <a:t>انقر فوق الأيقونة لإضافة صورة</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591329AF-4767-4643-BBE9-D7918156499B}" type="datetimeFigureOut">
              <a:rPr lang="ar-OM" smtClean="0"/>
              <a:t>25/02/1437</a:t>
            </a:fld>
            <a:endParaRPr lang="ar-OM" dirty="0"/>
          </a:p>
        </p:txBody>
      </p:sp>
      <p:sp>
        <p:nvSpPr>
          <p:cNvPr id="6" name="Footer Placeholder 5"/>
          <p:cNvSpPr>
            <a:spLocks noGrp="1"/>
          </p:cNvSpPr>
          <p:nvPr>
            <p:ph type="ftr" sz="quarter" idx="11"/>
          </p:nvPr>
        </p:nvSpPr>
        <p:spPr/>
        <p:txBody>
          <a:bodyPr/>
          <a:lstStyle/>
          <a:p>
            <a:endParaRPr lang="ar-OM" dirty="0"/>
          </a:p>
        </p:txBody>
      </p:sp>
      <p:sp>
        <p:nvSpPr>
          <p:cNvPr id="7" name="Slide Number Placeholder 6"/>
          <p:cNvSpPr>
            <a:spLocks noGrp="1"/>
          </p:cNvSpPr>
          <p:nvPr>
            <p:ph type="sldNum" sz="quarter" idx="12"/>
          </p:nvPr>
        </p:nvSpPr>
        <p:spPr/>
        <p:txBody>
          <a:bodyPr/>
          <a:lstStyle/>
          <a:p>
            <a:fld id="{13659E6B-AC5B-4FDD-93F8-37FBEDC0CBFC}" type="slidenum">
              <a:rPr lang="ar-OM" smtClean="0"/>
              <a:t>‹#›</a:t>
            </a:fld>
            <a:endParaRPr lang="ar-OM"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591329AF-4767-4643-BBE9-D7918156499B}" type="datetimeFigureOut">
              <a:rPr lang="ar-OM" smtClean="0"/>
              <a:t>25/02/1437</a:t>
            </a:fld>
            <a:endParaRPr lang="ar-OM"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ar-OM"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13659E6B-AC5B-4FDD-93F8-37FBEDC0CBFC}" type="slidenum">
              <a:rPr lang="ar-OM" smtClean="0"/>
              <a:t>‹#›</a:t>
            </a:fld>
            <a:endParaRPr lang="ar-OM"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3600" kern="1200" cap="all" spc="30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0" indent="-274320" algn="r" defTabSz="914400" rtl="1"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r" defTabSz="914400" rtl="1"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r" defTabSz="914400" rtl="1"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r" defTabSz="914400" rtl="1"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xml"/><Relationship Id="rId1" Type="http://schemas.openxmlformats.org/officeDocument/2006/relationships/slideLayout" Target="../slideLayouts/slideLayout2.xml"/><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2.xml"/><Relationship Id="rId1" Type="http://schemas.openxmlformats.org/officeDocument/2006/relationships/slideLayout" Target="../slideLayouts/slideLayout2.xml"/><Relationship Id="rId4" Type="http://schemas.microsoft.com/office/2007/relationships/hdphoto" Target="../media/hdphoto7.wdp"/></Relationships>
</file>

<file path=ppt/slides/_rels/slide17.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2.xml"/><Relationship Id="rId1" Type="http://schemas.openxmlformats.org/officeDocument/2006/relationships/slideLayout" Target="../slideLayouts/slideLayout2.xml"/><Relationship Id="rId4" Type="http://schemas.microsoft.com/office/2007/relationships/hdphoto" Target="../media/hdphoto7.wdp"/></Relationships>
</file>

<file path=ppt/slides/_rels/slide2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2.jpeg"/><Relationship Id="rId7" Type="http://schemas.microsoft.com/office/2007/relationships/hdphoto" Target="../media/hdphoto9.wdp"/><Relationship Id="rId12" Type="http://schemas.microsoft.com/office/2007/relationships/hdphoto" Target="../media/hdphoto7.wdp"/><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18.png"/><Relationship Id="rId5" Type="http://schemas.openxmlformats.org/officeDocument/2006/relationships/image" Target="../media/image21.jpg"/><Relationship Id="rId10" Type="http://schemas.openxmlformats.org/officeDocument/2006/relationships/slide" Target="slide2.xml"/><Relationship Id="rId4" Type="http://schemas.microsoft.com/office/2007/relationships/hdphoto" Target="../media/hdphoto8.wdp"/><Relationship Id="rId9" Type="http://schemas.microsoft.com/office/2007/relationships/hdphoto" Target="../media/hdphoto10.wdp"/></Relationships>
</file>

<file path=ppt/slides/_rels/slide2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sp>
        <p:nvSpPr>
          <p:cNvPr id="5" name="تمرير عمودي 4"/>
          <p:cNvSpPr/>
          <p:nvPr/>
        </p:nvSpPr>
        <p:spPr>
          <a:xfrm>
            <a:off x="2627784" y="986182"/>
            <a:ext cx="4182098" cy="2144982"/>
          </a:xfrm>
          <a:prstGeom prst="verticalScroll">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OM" dirty="0"/>
          </a:p>
        </p:txBody>
      </p:sp>
      <p:sp>
        <p:nvSpPr>
          <p:cNvPr id="4" name="مستطيل 3"/>
          <p:cNvSpPr/>
          <p:nvPr/>
        </p:nvSpPr>
        <p:spPr>
          <a:xfrm>
            <a:off x="3268336" y="1740715"/>
            <a:ext cx="2900994" cy="923330"/>
          </a:xfrm>
          <a:prstGeom prst="rect">
            <a:avLst/>
          </a:prstGeom>
          <a:noFill/>
          <a:effectLst>
            <a:glow rad="228600">
              <a:schemeClr val="accent2">
                <a:satMod val="175000"/>
                <a:alpha val="40000"/>
              </a:schemeClr>
            </a:glow>
          </a:effectLst>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OM" sz="5400" b="1" cap="none" spc="50" dirty="0" smtClean="0">
                <a:ln w="11430">
                  <a:solidFill>
                    <a:srgbClr val="FFFF00"/>
                  </a:solidFill>
                </a:ln>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rPr>
              <a:t>التــدخــين</a:t>
            </a:r>
            <a:endParaRPr lang="ar-SA" sz="5400" b="1" cap="none" spc="50" dirty="0">
              <a:ln w="11430">
                <a:solidFill>
                  <a:srgbClr val="FFFF00"/>
                </a:solidFill>
              </a:ln>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endParaRPr>
          </a:p>
        </p:txBody>
      </p:sp>
      <p:sp>
        <p:nvSpPr>
          <p:cNvPr id="6" name="وسيلة شرح مستطيلة 5"/>
          <p:cNvSpPr/>
          <p:nvPr/>
        </p:nvSpPr>
        <p:spPr>
          <a:xfrm>
            <a:off x="4942377" y="3933056"/>
            <a:ext cx="3312368" cy="1800200"/>
          </a:xfrm>
          <a:prstGeom prst="wedgeRectCallout">
            <a:avLst>
              <a:gd name="adj1" fmla="val -36607"/>
              <a:gd name="adj2" fmla="val -92929"/>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ar-OM" dirty="0"/>
          </a:p>
        </p:txBody>
      </p:sp>
      <p:sp>
        <p:nvSpPr>
          <p:cNvPr id="3" name="عنوان فرعي 2"/>
          <p:cNvSpPr>
            <a:spLocks noGrp="1"/>
          </p:cNvSpPr>
          <p:nvPr>
            <p:ph type="subTitle" idx="1"/>
          </p:nvPr>
        </p:nvSpPr>
        <p:spPr>
          <a:xfrm>
            <a:off x="4952034" y="4221088"/>
            <a:ext cx="3293053" cy="1752600"/>
          </a:xfrm>
        </p:spPr>
        <p:txBody>
          <a:bodyPr>
            <a:normAutofit/>
          </a:bodyPr>
          <a:lstStyle/>
          <a:p>
            <a:r>
              <a:rPr lang="ar-OM" dirty="0" smtClean="0">
                <a:solidFill>
                  <a:schemeClr val="tx1"/>
                </a:solidFill>
              </a:rPr>
              <a:t>الاسم :- </a:t>
            </a:r>
            <a:r>
              <a:rPr lang="ar-OM" dirty="0" smtClean="0">
                <a:solidFill>
                  <a:schemeClr val="bg1"/>
                </a:solidFill>
              </a:rPr>
              <a:t>غيداء بنت ناصر الحسني.</a:t>
            </a:r>
          </a:p>
          <a:p>
            <a:r>
              <a:rPr lang="ar-OM" dirty="0" smtClean="0">
                <a:solidFill>
                  <a:schemeClr val="tx1"/>
                </a:solidFill>
              </a:rPr>
              <a:t>الرقم الجامعي:-</a:t>
            </a:r>
            <a:r>
              <a:rPr lang="ar-OM" dirty="0" smtClean="0">
                <a:solidFill>
                  <a:schemeClr val="bg1"/>
                </a:solidFill>
              </a:rPr>
              <a:t>151030</a:t>
            </a:r>
            <a:r>
              <a:rPr lang="ar-OM" dirty="0" smtClean="0"/>
              <a:t> </a:t>
            </a:r>
          </a:p>
          <a:p>
            <a:endParaRPr lang="ar-OM" dirty="0" smtClean="0"/>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596" y="2211508"/>
            <a:ext cx="3000375" cy="1296144"/>
          </a:xfrm>
          <a:prstGeom prst="ellipse">
            <a:avLst/>
          </a:prstGeom>
          <a:ln>
            <a:noFill/>
          </a:ln>
          <a:effectLst>
            <a:softEdge rad="112500"/>
          </a:effectLst>
        </p:spPr>
      </p:pic>
    </p:spTree>
    <p:extLst>
      <p:ext uri="{BB962C8B-B14F-4D97-AF65-F5344CB8AC3E}">
        <p14:creationId xmlns:p14="http://schemas.microsoft.com/office/powerpoint/2010/main" val="168481512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1000"/>
                                        <p:tgtEl>
                                          <p:spTgt spid="3">
                                            <p:txEl>
                                              <p:pRg st="0" end="0"/>
                                            </p:txEl>
                                          </p:spTgt>
                                        </p:tgtEl>
                                      </p:cBhvr>
                                    </p:animEffect>
                                    <p:anim calcmode="lin" valueType="num">
                                      <p:cBhvr>
                                        <p:cTn id="2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1000"/>
                                        <p:tgtEl>
                                          <p:spTgt spid="3">
                                            <p:txEl>
                                              <p:pRg st="1" end="1"/>
                                            </p:txEl>
                                          </p:spTgt>
                                        </p:tgtEl>
                                      </p:cBhvr>
                                    </p:animEffect>
                                    <p:anim calcmode="lin" valueType="num">
                                      <p:cBhvr>
                                        <p:cTn id="3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6" grpId="0" animBg="1"/>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a:bodyPr>
          <a:lstStyle/>
          <a:p>
            <a:r>
              <a:rPr lang="ar-OM" dirty="0"/>
              <a:t>يرجع تاريخ التدخين إلى العام 5000 قبل الميلاد، فقد وجدت العديد من الثّقافات المختلفة حول العالم؛ حيث لازم التّدخين قديماً الاحتفالات الدينيّة، وعلى سبيل المثال تقديم القرابين للآلهة، وطقوس التّطهير، أو لتمكين الشّامات والكهنة من تغيير عقولهم لأغراض التكهّن والتّنوير الرّوحي. </a:t>
            </a:r>
            <a:r>
              <a:rPr lang="ar-OM" dirty="0" smtClean="0"/>
              <a:t>انتشر </a:t>
            </a:r>
            <a:r>
              <a:rPr lang="ar-OM" dirty="0"/>
              <a:t>تدخين التّبغ في جميع أنحاء العالم بعد الاكتشاف الذي جاء به الغزو الأوروبي لمناطق مثل الهند وجنوب الصحراء الكبرى في أفريقيا؛ حيث اندمج تدخين التّبغ مع عمليّات التّدخين الشّائعة في هذه الدول والّتي يعد الحشيش أكثرها شيوعًا. </a:t>
            </a:r>
            <a:r>
              <a:rPr lang="ar-OM" dirty="0" smtClean="0"/>
              <a:t>اعتبر </a:t>
            </a:r>
            <a:r>
              <a:rPr lang="ar-OM" dirty="0"/>
              <a:t>التدخين في أوروبا على أنّه هو الّذي يقدّم النّشاط الاجتماعيّ </a:t>
            </a:r>
            <a:r>
              <a:rPr lang="ar-OM" dirty="0" smtClean="0"/>
              <a:t>الجديد.</a:t>
            </a:r>
            <a:endParaRPr lang="ar-OM" dirty="0"/>
          </a:p>
        </p:txBody>
      </p:sp>
      <p:sp>
        <p:nvSpPr>
          <p:cNvPr id="4" name="مستطيل 3"/>
          <p:cNvSpPr/>
          <p:nvPr/>
        </p:nvSpPr>
        <p:spPr>
          <a:xfrm>
            <a:off x="2771800" y="1146402"/>
            <a:ext cx="3240359"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OM" sz="4400" b="1" cap="none" spc="50" dirty="0" smtClean="0">
                <a:ln w="11430">
                  <a:solidFill>
                    <a:srgbClr val="FF00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تاريخ التدخين</a:t>
            </a:r>
            <a:endParaRPr lang="ar-OM" sz="4400" b="1" cap="none" spc="50" dirty="0">
              <a:ln w="11430">
                <a:solidFill>
                  <a:srgbClr val="FF00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 name="صورة 1"/>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71600" y="938894"/>
            <a:ext cx="2404803" cy="1184455"/>
          </a:xfrm>
          <a:prstGeom prst="rect">
            <a:avLst/>
          </a:prstGeom>
        </p:spPr>
      </p:pic>
      <p:pic>
        <p:nvPicPr>
          <p:cNvPr id="5" name="صورة 4"/>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619672" y="4869160"/>
            <a:ext cx="1872209" cy="849380"/>
          </a:xfrm>
          <a:prstGeom prst="rect">
            <a:avLst/>
          </a:prstGeom>
        </p:spPr>
      </p:pic>
    </p:spTree>
    <p:extLst>
      <p:ext uri="{BB962C8B-B14F-4D97-AF65-F5344CB8AC3E}">
        <p14:creationId xmlns:p14="http://schemas.microsoft.com/office/powerpoint/2010/main" val="35952849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anim calcmode="lin" valueType="num">
                                      <p:cBhvr>
                                        <p:cTn id="26" dur="2000" fill="hold"/>
                                        <p:tgtEl>
                                          <p:spTgt spid="5"/>
                                        </p:tgtEl>
                                        <p:attrNameLst>
                                          <p:attrName>ppt_w</p:attrName>
                                        </p:attrNameLst>
                                      </p:cBhvr>
                                      <p:tavLst>
                                        <p:tav tm="0" fmla="#ppt_w*sin(2.5*pi*$)">
                                          <p:val>
                                            <p:fltVal val="0"/>
                                          </p:val>
                                        </p:tav>
                                        <p:tav tm="100000">
                                          <p:val>
                                            <p:fltVal val="1"/>
                                          </p:val>
                                        </p:tav>
                                      </p:tavLst>
                                    </p:anim>
                                    <p:anim calcmode="lin" valueType="num">
                                      <p:cBhvr>
                                        <p:cTn id="27"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r>
              <a:rPr lang="ar-OM" dirty="0" smtClean="0"/>
              <a:t> </a:t>
            </a:r>
            <a:r>
              <a:rPr lang="ar-OM" dirty="0"/>
              <a:t>وشكلاً من أشكال تعاطي المخدّرات لم يكن معروفًا من </a:t>
            </a:r>
            <a:r>
              <a:rPr lang="ar-OM" dirty="0" smtClean="0"/>
              <a:t>قبل. كما </a:t>
            </a:r>
            <a:r>
              <a:rPr lang="ar-OM" dirty="0"/>
              <a:t>أنّ الطّرق لفهم التّدخين عبر الزمن تباينت من مكانٍ إلى مكانٍ آخر، من حيث أنّه مقدّس أم فاحش، راقي أم مبتذل، دواء عام أم خطر يهدّد الصحة. فقد برز في الآونة الأخيرة وبشكل كبير وأساسي في الدول الغربيّة الصناعيّة.</a:t>
            </a:r>
          </a:p>
          <a:p>
            <a:r>
              <a:rPr lang="ar-OM" dirty="0"/>
              <a:t>أثبتت كثير من الدراسات الطبية بأنّ التّدخين يعدّ من العوامل الرئيسيّة المسبّبة للعديد من الأمراض مثل: سرطان الرّئة، والنّوبات القلبية، ومن الممكن أن يتسبب أيضًا في حدوث عيوب خلقيّة.</a:t>
            </a:r>
          </a:p>
          <a:p>
            <a:endParaRPr lang="ar-OM" dirty="0"/>
          </a:p>
        </p:txBody>
      </p:sp>
      <p:pic>
        <p:nvPicPr>
          <p:cNvPr id="4" name="صورة 3"/>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275856" y="836712"/>
            <a:ext cx="2380808" cy="1080120"/>
          </a:xfrm>
          <a:prstGeom prst="rect">
            <a:avLst/>
          </a:prstGeom>
        </p:spPr>
      </p:pic>
    </p:spTree>
    <p:extLst>
      <p:ext uri="{BB962C8B-B14F-4D97-AF65-F5344CB8AC3E}">
        <p14:creationId xmlns:p14="http://schemas.microsoft.com/office/powerpoint/2010/main" val="331443638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80">
                                          <p:stCondLst>
                                            <p:cond delay="0"/>
                                          </p:stCondLst>
                                        </p:cTn>
                                        <p:tgtEl>
                                          <p:spTgt spid="4"/>
                                        </p:tgtEl>
                                      </p:cBhvr>
                                    </p:animEffect>
                                    <p:anim calcmode="lin" valueType="num">
                                      <p:cBhvr>
                                        <p:cTn id="1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tgtEl>
                                      </p:cBhvr>
                                      <p:to x="100000" y="60000"/>
                                    </p:animScale>
                                    <p:animScale>
                                      <p:cBhvr>
                                        <p:cTn id="24" dur="166" decel="50000">
                                          <p:stCondLst>
                                            <p:cond delay="676"/>
                                          </p:stCondLst>
                                        </p:cTn>
                                        <p:tgtEl>
                                          <p:spTgt spid="4"/>
                                        </p:tgtEl>
                                      </p:cBhvr>
                                      <p:to x="100000" y="100000"/>
                                    </p:animScale>
                                    <p:animScale>
                                      <p:cBhvr>
                                        <p:cTn id="25" dur="26">
                                          <p:stCondLst>
                                            <p:cond delay="1312"/>
                                          </p:stCondLst>
                                        </p:cTn>
                                        <p:tgtEl>
                                          <p:spTgt spid="4"/>
                                        </p:tgtEl>
                                      </p:cBhvr>
                                      <p:to x="100000" y="80000"/>
                                    </p:animScale>
                                    <p:animScale>
                                      <p:cBhvr>
                                        <p:cTn id="26" dur="166" decel="50000">
                                          <p:stCondLst>
                                            <p:cond delay="1338"/>
                                          </p:stCondLst>
                                        </p:cTn>
                                        <p:tgtEl>
                                          <p:spTgt spid="4"/>
                                        </p:tgtEl>
                                      </p:cBhvr>
                                      <p:to x="100000" y="100000"/>
                                    </p:animScale>
                                    <p:animScale>
                                      <p:cBhvr>
                                        <p:cTn id="27" dur="26">
                                          <p:stCondLst>
                                            <p:cond delay="1642"/>
                                          </p:stCondLst>
                                        </p:cTn>
                                        <p:tgtEl>
                                          <p:spTgt spid="4"/>
                                        </p:tgtEl>
                                      </p:cBhvr>
                                      <p:to x="100000" y="90000"/>
                                    </p:animScale>
                                    <p:animScale>
                                      <p:cBhvr>
                                        <p:cTn id="28" dur="166" decel="50000">
                                          <p:stCondLst>
                                            <p:cond delay="1668"/>
                                          </p:stCondLst>
                                        </p:cTn>
                                        <p:tgtEl>
                                          <p:spTgt spid="4"/>
                                        </p:tgtEl>
                                      </p:cBhvr>
                                      <p:to x="100000" y="100000"/>
                                    </p:animScale>
                                    <p:animScale>
                                      <p:cBhvr>
                                        <p:cTn id="29" dur="26">
                                          <p:stCondLst>
                                            <p:cond delay="1808"/>
                                          </p:stCondLst>
                                        </p:cTn>
                                        <p:tgtEl>
                                          <p:spTgt spid="4"/>
                                        </p:tgtEl>
                                      </p:cBhvr>
                                      <p:to x="100000" y="95000"/>
                                    </p:animScale>
                                    <p:animScale>
                                      <p:cBhvr>
                                        <p:cTn id="3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40000" lnSpcReduction="20000"/>
          </a:bodyPr>
          <a:lstStyle/>
          <a:p>
            <a:r>
              <a:rPr lang="ar-OM" sz="3400" dirty="0"/>
              <a:t>المادة ما نسبته 8% من وزن السيجارة وهي عبارة عن مادة سامة جدا حيث اثبت العلم ان عشرة سنتغرامات منها فقط تكفي لقتل كلب متوسط الحجم كما ان السيجارة تحوي على عدة مواد اخرى سامة وضاره بالنفس البشرية واهمها مادة اسيد سيانيدريك فهي الاكثر سمية بعد مادة النيكوتين </a:t>
            </a:r>
          </a:p>
          <a:p>
            <a:r>
              <a:rPr lang="ar-OM" sz="3400" dirty="0"/>
              <a:t>ان مضار التدخين لا تحصى ولا تعد فهو عدو لدود لكل عضو من اعضاء الجسم يعمل على تدميره واتلافه شيئا فشيئا حيث تبدأ مضار التدخين تبرز في الفم والاسنان عن طريق تكون طبقة صفراء ضاربه الى السواد على سطح مينا الاسنان وتعمل على حدوث نخر الاسنان وتكون تحمرات ضاره في الفم كما ان التدخين يعمل على نخير الكبد وتعبها واصابتها بالمرض حيث يقل نشاطها ولا تقوم بوظائفها على اكمل وجه حيث ان الكبد تنقي الدم وتمتص السموم وان التدخين يرهقها ويتعبها .</a:t>
            </a:r>
          </a:p>
          <a:p>
            <a:endParaRPr lang="ar-OM" dirty="0"/>
          </a:p>
        </p:txBody>
      </p:sp>
      <p:sp>
        <p:nvSpPr>
          <p:cNvPr id="4" name="سهم إلى اليسار 3">
            <a:hlinkClick r:id="rId2" action="ppaction://hlinksldjump"/>
          </p:cNvPr>
          <p:cNvSpPr/>
          <p:nvPr/>
        </p:nvSpPr>
        <p:spPr>
          <a:xfrm>
            <a:off x="1331640" y="5373216"/>
            <a:ext cx="576064"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p>
        </p:txBody>
      </p:sp>
      <p:pic>
        <p:nvPicPr>
          <p:cNvPr id="5" name="صورة 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347864" y="1052736"/>
            <a:ext cx="2160241" cy="980054"/>
          </a:xfrm>
          <a:prstGeom prst="rect">
            <a:avLst/>
          </a:prstGeom>
        </p:spPr>
      </p:pic>
    </p:spTree>
    <p:extLst>
      <p:ext uri="{BB962C8B-B14F-4D97-AF65-F5344CB8AC3E}">
        <p14:creationId xmlns:p14="http://schemas.microsoft.com/office/powerpoint/2010/main" val="206436541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ppt_w</p:attrName>
                                        </p:attrNameLst>
                                      </p:cBhvr>
                                      <p:tavLst>
                                        <p:tav tm="0" fmla="#ppt_w*sin(2.5*pi*$)">
                                          <p:val>
                                            <p:fltVal val="0"/>
                                          </p:val>
                                        </p:tav>
                                        <p:tav tm="100000">
                                          <p:val>
                                            <p:fltVal val="1"/>
                                          </p:val>
                                        </p:tav>
                                      </p:tavLst>
                                    </p:anim>
                                    <p:anim calcmode="lin" valueType="num">
                                      <p:cBhvr>
                                        <p:cTn id="1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9860" y="1118050"/>
            <a:ext cx="3782380" cy="1009650"/>
          </a:xfrm>
          <a:prstGeom prst="rect">
            <a:avLst/>
          </a:prstGeom>
        </p:spPr>
      </p:pic>
      <p:sp>
        <p:nvSpPr>
          <p:cNvPr id="3" name="عنصر نائب للمحتوى 2"/>
          <p:cNvSpPr>
            <a:spLocks noGrp="1"/>
          </p:cNvSpPr>
          <p:nvPr>
            <p:ph idx="1"/>
          </p:nvPr>
        </p:nvSpPr>
        <p:spPr/>
        <p:txBody>
          <a:bodyPr>
            <a:normAutofit fontScale="25000" lnSpcReduction="20000"/>
          </a:bodyPr>
          <a:lstStyle/>
          <a:p>
            <a:r>
              <a:rPr lang="ar-OM" sz="7200" b="1" u="sng" dirty="0"/>
              <a:t>اسباب </a:t>
            </a:r>
            <a:r>
              <a:rPr lang="ar-OM" sz="7200" b="1" u="sng" dirty="0" smtClean="0"/>
              <a:t>التدخين :-</a:t>
            </a:r>
            <a:endParaRPr lang="ar-OM" sz="7200" b="1" u="sng" dirty="0"/>
          </a:p>
          <a:p>
            <a:r>
              <a:rPr lang="ar-OM" sz="6400" dirty="0"/>
              <a:t>رغم الجهود الحثيثة التي تبذلها الحكومات ومؤسسات المجتمع المدني المعنية بصحة الإنسان والمحافظة على البيئة، والرامية إلى توعية الأفراد من مختلف الفئات والأعمار بالأضرار الصحية والاقتصادية الجسيمة التي يمكن للتدخين أن يتسبب فيها، وما يمكن أن يؤدي التدخين إليه من أمراض خطيرة ومميتة، إلا أننا لا نزال نلمس تفاقم </a:t>
            </a:r>
            <a:r>
              <a:rPr lang="ar-OM" sz="6400" dirty="0" smtClean="0"/>
              <a:t>ظاهرة التدخين </a:t>
            </a:r>
            <a:r>
              <a:rPr lang="ar-OM" sz="6400" dirty="0"/>
              <a:t>في مجتمعاتنا وتزايد أعداد المدخنين من مختلف الأعمار والفئات بين الجنسين ذكورا وإناثا. </a:t>
            </a:r>
          </a:p>
          <a:p>
            <a:r>
              <a:rPr lang="ar-OM" sz="6400" dirty="0"/>
              <a:t>وقد يتساءل البعض عن الأسباب الكامنة وراء ممارسة عادة التدخين الخبيثة، والإصرار على عدم الإقلاع عن التدخين، رغم إدراك الجميع لأضرار التدخين ومعاناتهم الشخصية من آثار التدخين السلبية على الصحة والبيئة على حد سواء. ولعل أبرز الأسباب التي يمكن ذكرها في </a:t>
            </a:r>
            <a:r>
              <a:rPr lang="ar-OM" sz="6400" dirty="0" smtClean="0"/>
              <a:t>هذا</a:t>
            </a:r>
            <a:endParaRPr lang="ar-OM" sz="6400" dirty="0"/>
          </a:p>
        </p:txBody>
      </p:sp>
      <p:sp>
        <p:nvSpPr>
          <p:cNvPr id="4" name="مستطيل 3"/>
          <p:cNvSpPr/>
          <p:nvPr/>
        </p:nvSpPr>
        <p:spPr>
          <a:xfrm>
            <a:off x="2949860" y="1052736"/>
            <a:ext cx="3392275" cy="923330"/>
          </a:xfrm>
          <a:prstGeom prst="rect">
            <a:avLst/>
          </a:prstGeom>
          <a:noFill/>
        </p:spPr>
        <p:txBody>
          <a:bodyPr wrap="none" lIns="91440" tIns="45720" rIns="91440" bIns="45720">
            <a:spAutoFit/>
          </a:bodyPr>
          <a:lstStyle/>
          <a:p>
            <a:pPr algn="ctr"/>
            <a:r>
              <a:rPr lang="ar-OM" sz="5400" b="1" dirty="0" smtClean="0">
                <a:ln w="17780" cmpd="sng">
                  <a:solidFill>
                    <a:srgbClr val="FF0000"/>
                  </a:solidFill>
                  <a:prstDash val="solid"/>
                  <a:miter lim="800000"/>
                </a:ln>
                <a:solidFill>
                  <a:srgbClr val="FF0000"/>
                </a:solidFill>
                <a:effectLst>
                  <a:outerShdw blurRad="50800" algn="tl" rotWithShape="0">
                    <a:srgbClr val="000000"/>
                  </a:outerShdw>
                </a:effectLst>
              </a:rPr>
              <a:t>اسباب التدخين</a:t>
            </a:r>
            <a:endParaRPr lang="ar-OM" sz="5400" b="1" dirty="0">
              <a:ln w="17780" cmpd="sng">
                <a:solidFill>
                  <a:srgbClr val="FF0000"/>
                </a:solidFill>
                <a:prstDash val="solid"/>
                <a:miter lim="800000"/>
              </a:ln>
              <a:solidFill>
                <a:srgbClr val="FF0000"/>
              </a:solidFill>
              <a:effectLst>
                <a:outerShdw blurRad="50800" algn="tl" rotWithShape="0">
                  <a:srgbClr val="000000"/>
                </a:outerShdw>
              </a:effectLst>
            </a:endParaRPr>
          </a:p>
        </p:txBody>
      </p:sp>
    </p:spTree>
    <p:extLst>
      <p:ext uri="{BB962C8B-B14F-4D97-AF65-F5344CB8AC3E}">
        <p14:creationId xmlns:p14="http://schemas.microsoft.com/office/powerpoint/2010/main" val="159235183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25000" lnSpcReduction="20000"/>
          </a:bodyPr>
          <a:lstStyle/>
          <a:p>
            <a:r>
              <a:rPr lang="ar-OM" sz="6400" dirty="0"/>
              <a:t>الصدد، تقليد الأبناء لآبائهم المدخنين؛ إذ يرى العديد من الباحثين أن نسبة كبيرة من المدخنين قد اكتسبوا هذه العادة من آبائهم. </a:t>
            </a:r>
          </a:p>
          <a:p>
            <a:r>
              <a:rPr lang="ar-OM" sz="6400" dirty="0"/>
              <a:t>كما يمكن أن يكون القرين أو الصديق المدخن سببا رئيسا في اكتساب الفرد </a:t>
            </a:r>
            <a:r>
              <a:rPr lang="ar-OM" sz="6400" dirty="0" smtClean="0"/>
              <a:t>لعادة التدخين </a:t>
            </a:r>
            <a:r>
              <a:rPr lang="ar-OM" sz="6400" dirty="0"/>
              <a:t>السيئة؛ إذ يميل الأفراد إلى تقليد أقرانهم وأصدقائهم في العديد من التصرفات، ومن ذلك التدخين.</a:t>
            </a:r>
          </a:p>
          <a:p>
            <a:r>
              <a:rPr lang="ar-OM" sz="6400" dirty="0" smtClean="0"/>
              <a:t>بالإضافة </a:t>
            </a:r>
            <a:r>
              <a:rPr lang="ar-OM" sz="6400" dirty="0"/>
              <a:t>إلى ما تقدم، فإن التساهل في تطبيق القوانين الناظمة </a:t>
            </a:r>
            <a:r>
              <a:rPr lang="ar-OM" sz="6400" dirty="0" smtClean="0"/>
              <a:t>للإتجار </a:t>
            </a:r>
            <a:r>
              <a:rPr lang="ar-OM" sz="6400" dirty="0"/>
              <a:t>بالسلع ذات العلاقة بالتدخين، مثل السجاير والتبغ وغيرها، يمكن أن يسهل الحصول على الدخان، خاصة من فئة المراهقين وصغار السن؛ وهي الفئة المرشحة أكثر من غيرها للسقوط في فخ عادة التدخين القبيحة. يضاف إلى ذلك عدم وجود قوانين رادعة للحد من التدخين في الأماكن العامة كالجامعات والمدارس ومراكز التسوق ووسائط النقل وغيرها. </a:t>
            </a:r>
            <a:endParaRPr lang="ar-OM" dirty="0"/>
          </a:p>
          <a:p>
            <a:endParaRPr lang="ar-OM" dirty="0"/>
          </a:p>
          <a:p>
            <a:endParaRPr lang="ar-OM" dirty="0"/>
          </a:p>
          <a:p>
            <a:endParaRPr lang="ar-OM" dirty="0"/>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9" y="1196752"/>
            <a:ext cx="3168352" cy="864096"/>
          </a:xfrm>
          <a:prstGeom prst="rect">
            <a:avLst/>
          </a:prstGeom>
        </p:spPr>
      </p:pic>
    </p:spTree>
    <p:extLst>
      <p:ext uri="{BB962C8B-B14F-4D97-AF65-F5344CB8AC3E}">
        <p14:creationId xmlns:p14="http://schemas.microsoft.com/office/powerpoint/2010/main" val="22619828"/>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8"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heel(8)">
                                      <p:cBhvr>
                                        <p:cTn id="3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25000" lnSpcReduction="20000"/>
          </a:bodyPr>
          <a:lstStyle/>
          <a:p>
            <a:endParaRPr lang="ar-OM" dirty="0"/>
          </a:p>
          <a:p>
            <a:r>
              <a:rPr lang="ar-OM" sz="6400" dirty="0"/>
              <a:t>ومن الأسباب الجديرة </a:t>
            </a:r>
            <a:r>
              <a:rPr lang="ar-OM" sz="6400" dirty="0" smtClean="0"/>
              <a:t>بالذكر أيضا، </a:t>
            </a:r>
            <a:r>
              <a:rPr lang="ar-OM" sz="6400" dirty="0"/>
              <a:t>أن الكثير من المراهقين الذكور يعتقدون أن التدخين هو صفة من صفات الرجولة؛ بل أن البعض منهم يعتقد أن رجولته لن تكتمل إلا بممارسة عادة التدخين!! كما قد ترى بعض المدخنات الإناث أن التدخين هو مظهر من مظاهر التعبير عن الحرية الشخصية، وصورة من </a:t>
            </a:r>
            <a:r>
              <a:rPr lang="ar-OM" sz="6400" dirty="0" smtClean="0"/>
              <a:t>صور التحضر، </a:t>
            </a:r>
            <a:r>
              <a:rPr lang="ar-OM" sz="6400" dirty="0"/>
              <a:t>وخاصة عندما يظهرن في الأماكن العامة </a:t>
            </a:r>
            <a:r>
              <a:rPr lang="ar-OM" sz="6400" dirty="0" smtClean="0"/>
              <a:t>أو الحفلات </a:t>
            </a:r>
            <a:r>
              <a:rPr lang="ar-OM" sz="6400" dirty="0"/>
              <a:t>والمناسبات الاجتماعية!! </a:t>
            </a:r>
          </a:p>
          <a:p>
            <a:r>
              <a:rPr lang="ar-OM" sz="6400" dirty="0" smtClean="0"/>
              <a:t>وقد </a:t>
            </a:r>
            <a:r>
              <a:rPr lang="ar-OM" sz="6400" dirty="0"/>
              <a:t>يدعي فريق ممن ابتلوا بهذه الآفة الخطيرة أن التدخين يساعد في إنجاز الأعمال التي تستدعي قدرا كبيرا من </a:t>
            </a:r>
            <a:r>
              <a:rPr lang="ar-OM" sz="6400" dirty="0" smtClean="0"/>
              <a:t>التركيز الذهني؛ </a:t>
            </a:r>
            <a:r>
              <a:rPr lang="ar-OM" sz="6400" dirty="0"/>
              <a:t>كالكتابة والتأليف والمذاكرة والرسم والتلحين </a:t>
            </a:r>
            <a:r>
              <a:rPr lang="ar-OM" sz="6400" dirty="0" smtClean="0"/>
              <a:t>وغيرها. فيما </a:t>
            </a:r>
            <a:r>
              <a:rPr lang="ar-OM" sz="6400" dirty="0"/>
              <a:t>قد يدعي آخرون أن التدخين يساعد في التخفيف من ضغط المشكلات التي قد يواجهونها؛ إذ يرى هؤلاء أن التدخين هو أسلوب للتنفيس عن مكنونات النفس أو الكبت والمعاناة جراء موقف مزعج ألم بهم!! </a:t>
            </a:r>
            <a:endParaRPr lang="ar-OM" dirty="0"/>
          </a:p>
        </p:txBody>
      </p:sp>
      <p:pic>
        <p:nvPicPr>
          <p:cNvPr id="4" name="صورة 3"/>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057650" y="980728"/>
            <a:ext cx="1028700" cy="1428750"/>
          </a:xfrm>
          <a:prstGeom prst="rect">
            <a:avLst/>
          </a:prstGeom>
        </p:spPr>
      </p:pic>
    </p:spTree>
    <p:extLst>
      <p:ext uri="{BB962C8B-B14F-4D97-AF65-F5344CB8AC3E}">
        <p14:creationId xmlns:p14="http://schemas.microsoft.com/office/powerpoint/2010/main" val="1539698422"/>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a:bodyPr>
          <a:lstStyle/>
          <a:p>
            <a:endParaRPr lang="ar-OM" dirty="0"/>
          </a:p>
          <a:p>
            <a:r>
              <a:rPr lang="ar-OM" dirty="0"/>
              <a:t>تلك بعض أسباب ممارسة العديد من الأفراد لعادة التدخين التي تؤكد كافة الدراسات العلمية على خطورت التدخين وآثاره السلبية سواء على الصحة أو الاقتصاد أو البيئة. وأمام ظاهرة التدخين الخطيرة فإننا جميعا أفرادا ومؤسسات وحكومات مدعوون اليوم للوقوف صفا واحدا للتصدي لعادة التدخين المقيتة ومحاربتها دون هوادة، بكل ما اوتينا من وسائل النصح والإرشاد والتوعية وسن القوانين وتفعيلها، للحد من آثار التدخين المدمرة وتداعياتها الخطيرة على النفس والمال والمجتمع لكي ننعم جميعا ببيئة نظيفة خالية من التدخين بكافة أشكاله.</a:t>
            </a:r>
          </a:p>
          <a:p>
            <a:endParaRPr lang="ar-OM" dirty="0"/>
          </a:p>
          <a:p>
            <a:endParaRPr lang="ar-OM" dirty="0"/>
          </a:p>
          <a:p>
            <a:endParaRPr lang="ar-OM" dirty="0"/>
          </a:p>
        </p:txBody>
      </p:sp>
      <p:sp>
        <p:nvSpPr>
          <p:cNvPr id="4" name="سهم إلى اليسار 3">
            <a:hlinkClick r:id="rId2" action="ppaction://hlinksldjump"/>
          </p:cNvPr>
          <p:cNvSpPr/>
          <p:nvPr/>
        </p:nvSpPr>
        <p:spPr>
          <a:xfrm>
            <a:off x="1331640" y="5373216"/>
            <a:ext cx="576064"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p>
        </p:txBody>
      </p:sp>
      <p:pic>
        <p:nvPicPr>
          <p:cNvPr id="2" name="صورة 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057650" y="980728"/>
            <a:ext cx="1028700" cy="1428750"/>
          </a:xfrm>
          <a:prstGeom prst="rect">
            <a:avLst/>
          </a:prstGeom>
        </p:spPr>
      </p:pic>
    </p:spTree>
    <p:extLst>
      <p:ext uri="{BB962C8B-B14F-4D97-AF65-F5344CB8AC3E}">
        <p14:creationId xmlns:p14="http://schemas.microsoft.com/office/powerpoint/2010/main" val="11359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Autofit/>
          </a:bodyPr>
          <a:lstStyle/>
          <a:p>
            <a:r>
              <a:rPr lang="ar-OM" sz="1400" b="1" u="sng" dirty="0"/>
              <a:t>إن الأضرار الصحية للتدخين كثيرة جداً، ونذكر </a:t>
            </a:r>
            <a:r>
              <a:rPr lang="ar-OM" sz="1400" b="1" u="sng" dirty="0" smtClean="0"/>
              <a:t>منها :- </a:t>
            </a:r>
            <a:endParaRPr lang="ar-OM" sz="1400" u="sng" dirty="0"/>
          </a:p>
          <a:p>
            <a:r>
              <a:rPr lang="ar-OM" sz="1400" dirty="0"/>
              <a:t>1.التدخين يسبب أمراض القلب، وتصلب الشرايين، وارتفاع ضغط الدم. </a:t>
            </a:r>
          </a:p>
          <a:p>
            <a:r>
              <a:rPr lang="ar-OM" sz="1400" dirty="0"/>
              <a:t>2.التدخين سبب في أمراض السرطان، وبخاصة سرطان الرئة.</a:t>
            </a:r>
          </a:p>
          <a:p>
            <a:r>
              <a:rPr lang="ar-OM" sz="1400" dirty="0"/>
              <a:t>3.التدخين سبب في أمراض الجهاز التنفسي، كمرض الربو، والسعال المزمن.</a:t>
            </a:r>
          </a:p>
          <a:p>
            <a:r>
              <a:rPr lang="ar-OM" sz="1400" dirty="0"/>
              <a:t>4.يسبب التدخين بعض المشاكل في المعدة، ومنها: القرحة، فنسبة الإصابة بالقرحة أكبر عند المدخنين. </a:t>
            </a:r>
          </a:p>
          <a:p>
            <a:r>
              <a:rPr lang="ar-OM" sz="1400" dirty="0"/>
              <a:t>5.يؤثر التدخين على وظائف الدماغ. </a:t>
            </a:r>
          </a:p>
          <a:p>
            <a:r>
              <a:rPr lang="ar-OM" sz="1400" dirty="0"/>
              <a:t>6.يؤثر التدخين على وظائف بعض الحواس، مثل: حاسة الذوق والبصر والشم. </a:t>
            </a:r>
          </a:p>
          <a:p>
            <a:r>
              <a:rPr lang="ar-OM" sz="1400" dirty="0"/>
              <a:t>7.التدخين يسبب الشيخوخة المبكرة. </a:t>
            </a:r>
          </a:p>
        </p:txBody>
      </p:sp>
      <p:sp>
        <p:nvSpPr>
          <p:cNvPr id="4" name="مستطيل 3"/>
          <p:cNvSpPr/>
          <p:nvPr/>
        </p:nvSpPr>
        <p:spPr>
          <a:xfrm>
            <a:off x="2594539" y="1124744"/>
            <a:ext cx="3954929" cy="923330"/>
          </a:xfrm>
          <a:prstGeom prst="rect">
            <a:avLst/>
          </a:prstGeom>
          <a:noFill/>
        </p:spPr>
        <p:txBody>
          <a:bodyPr wrap="none" lIns="91440" tIns="45720" rIns="91440" bIns="45720">
            <a:spAutoFit/>
          </a:bodyPr>
          <a:lstStyle/>
          <a:p>
            <a:pPr algn="ctr"/>
            <a:r>
              <a:rPr lang="ar-OM" sz="5400" b="1" cap="none" spc="300" dirty="0" smtClean="0">
                <a:ln w="11430" cmpd="sng">
                  <a:solidFill>
                    <a:schemeClr val="accent1">
                      <a:tint val="10000"/>
                    </a:schemeClr>
                  </a:solidFill>
                  <a:prstDash val="solid"/>
                  <a:miter lim="800000"/>
                </a:ln>
                <a:solidFill>
                  <a:srgbClr val="FF0000"/>
                </a:solidFill>
                <a:effectLst>
                  <a:glow rad="228600">
                    <a:schemeClr val="accent1">
                      <a:satMod val="175000"/>
                      <a:alpha val="40000"/>
                    </a:schemeClr>
                  </a:glow>
                </a:effectLst>
              </a:rPr>
              <a:t>اضرار التدخين</a:t>
            </a:r>
            <a:endParaRPr lang="ar-SA" sz="5400" b="1" cap="none" spc="300" dirty="0">
              <a:ln w="11430" cmpd="sng">
                <a:solidFill>
                  <a:schemeClr val="accent1">
                    <a:tint val="10000"/>
                  </a:schemeClr>
                </a:solidFill>
                <a:prstDash val="solid"/>
                <a:miter lim="800000"/>
              </a:ln>
              <a:solidFill>
                <a:srgbClr val="FF0000"/>
              </a:solidFill>
              <a:effectLst>
                <a:glow rad="228600">
                  <a:schemeClr val="accent1">
                    <a:satMod val="175000"/>
                    <a:alpha val="40000"/>
                  </a:schemeClr>
                </a:glow>
              </a:effectLst>
            </a:endParaRPr>
          </a:p>
        </p:txBody>
      </p:sp>
    </p:spTree>
    <p:extLst>
      <p:ext uri="{BB962C8B-B14F-4D97-AF65-F5344CB8AC3E}">
        <p14:creationId xmlns:p14="http://schemas.microsoft.com/office/powerpoint/2010/main" val="243534720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par>
                    <p:cTn id="8" fill="hold">
                      <p:stCondLst>
                        <p:cond delay="indefinite"/>
                      </p:stCondLst>
                      <p:childTnLst>
                        <p:par>
                          <p:cTn id="9" fill="hold">
                            <p:stCondLst>
                              <p:cond delay="0"/>
                            </p:stCondLst>
                            <p:childTnLst>
                              <p:par>
                                <p:cTn id="10" presetID="15" presetClass="emph" presetSubtype="0" grpId="0" nodeType="clickEffect">
                                  <p:stCondLst>
                                    <p:cond delay="0"/>
                                  </p:stCondLst>
                                  <p:iterate type="lt">
                                    <p:tmAbs val="25"/>
                                  </p:iterate>
                                  <p:childTnLst>
                                    <p:set>
                                      <p:cBhvr override="childStyle">
                                        <p:cTn id="11" dur="indefinite"/>
                                        <p:tgtEl>
                                          <p:spTgt spid="3">
                                            <p:txEl>
                                              <p:pRg st="0" end="0"/>
                                            </p:txEl>
                                          </p:spTgt>
                                        </p:tgtEl>
                                        <p:attrNameLst>
                                          <p:attrName>style.fontWeight</p:attrName>
                                        </p:attrNameLst>
                                      </p:cBhvr>
                                      <p:to>
                                        <p:strVal val="bold"/>
                                      </p:to>
                                    </p:set>
                                  </p:childTnLst>
                                </p:cTn>
                              </p:par>
                            </p:childTnLst>
                          </p:cTn>
                        </p:par>
                      </p:childTnLst>
                    </p:cTn>
                  </p:par>
                  <p:par>
                    <p:cTn id="12" fill="hold">
                      <p:stCondLst>
                        <p:cond delay="indefinite"/>
                      </p:stCondLst>
                      <p:childTnLst>
                        <p:par>
                          <p:cTn id="13" fill="hold">
                            <p:stCondLst>
                              <p:cond delay="0"/>
                            </p:stCondLst>
                            <p:childTnLst>
                              <p:par>
                                <p:cTn id="14" presetID="15" presetClass="emph" presetSubtype="0" grpId="0" nodeType="clickEffect">
                                  <p:stCondLst>
                                    <p:cond delay="0"/>
                                  </p:stCondLst>
                                  <p:iterate type="lt">
                                    <p:tmAbs val="25"/>
                                  </p:iterate>
                                  <p:childTnLst>
                                    <p:set>
                                      <p:cBhvr override="childStyle">
                                        <p:cTn id="15" dur="indefinite"/>
                                        <p:tgtEl>
                                          <p:spTgt spid="3">
                                            <p:txEl>
                                              <p:pRg st="1" end="1"/>
                                            </p:txEl>
                                          </p:spTgt>
                                        </p:tgtEl>
                                        <p:attrNameLst>
                                          <p:attrName>style.fontWeight</p:attrName>
                                        </p:attrNameLst>
                                      </p:cBhvr>
                                      <p:to>
                                        <p:strVal val="bold"/>
                                      </p:to>
                                    </p:set>
                                  </p:childTnLst>
                                </p:cTn>
                              </p:par>
                            </p:childTnLst>
                          </p:cTn>
                        </p:par>
                      </p:childTnLst>
                    </p:cTn>
                  </p:par>
                  <p:par>
                    <p:cTn id="16" fill="hold">
                      <p:stCondLst>
                        <p:cond delay="indefinite"/>
                      </p:stCondLst>
                      <p:childTnLst>
                        <p:par>
                          <p:cTn id="17" fill="hold">
                            <p:stCondLst>
                              <p:cond delay="0"/>
                            </p:stCondLst>
                            <p:childTnLst>
                              <p:par>
                                <p:cTn id="18" presetID="15" presetClass="emph" presetSubtype="0" grpId="0" nodeType="clickEffect">
                                  <p:stCondLst>
                                    <p:cond delay="0"/>
                                  </p:stCondLst>
                                  <p:iterate type="lt">
                                    <p:tmAbs val="25"/>
                                  </p:iterate>
                                  <p:childTnLst>
                                    <p:set>
                                      <p:cBhvr override="childStyle">
                                        <p:cTn id="19" dur="indefinite"/>
                                        <p:tgtEl>
                                          <p:spTgt spid="3">
                                            <p:txEl>
                                              <p:pRg st="2" end="2"/>
                                            </p:txEl>
                                          </p:spTgt>
                                        </p:tgtEl>
                                        <p:attrNameLst>
                                          <p:attrName>style.fontWeight</p:attrName>
                                        </p:attrNameLst>
                                      </p:cBhvr>
                                      <p:to>
                                        <p:strVal val="bold"/>
                                      </p:to>
                                    </p:set>
                                  </p:childTnLst>
                                </p:cTn>
                              </p:par>
                            </p:childTnLst>
                          </p:cTn>
                        </p:par>
                      </p:childTnLst>
                    </p:cTn>
                  </p:par>
                  <p:par>
                    <p:cTn id="20" fill="hold">
                      <p:stCondLst>
                        <p:cond delay="indefinite"/>
                      </p:stCondLst>
                      <p:childTnLst>
                        <p:par>
                          <p:cTn id="21" fill="hold">
                            <p:stCondLst>
                              <p:cond delay="0"/>
                            </p:stCondLst>
                            <p:childTnLst>
                              <p:par>
                                <p:cTn id="22" presetID="15" presetClass="emph" presetSubtype="0" grpId="0" nodeType="clickEffect">
                                  <p:stCondLst>
                                    <p:cond delay="0"/>
                                  </p:stCondLst>
                                  <p:iterate type="lt">
                                    <p:tmAbs val="25"/>
                                  </p:iterate>
                                  <p:childTnLst>
                                    <p:set>
                                      <p:cBhvr override="childStyle">
                                        <p:cTn id="23" dur="indefinite"/>
                                        <p:tgtEl>
                                          <p:spTgt spid="3">
                                            <p:txEl>
                                              <p:pRg st="3" end="3"/>
                                            </p:txEl>
                                          </p:spTgt>
                                        </p:tgtEl>
                                        <p:attrNameLst>
                                          <p:attrName>style.fontWeight</p:attrName>
                                        </p:attrNameLst>
                                      </p:cBhvr>
                                      <p:to>
                                        <p:strVal val="bold"/>
                                      </p:to>
                                    </p:set>
                                  </p:childTnLst>
                                </p:cTn>
                              </p:par>
                            </p:childTnLst>
                          </p:cTn>
                        </p:par>
                      </p:childTnLst>
                    </p:cTn>
                  </p:par>
                  <p:par>
                    <p:cTn id="24" fill="hold">
                      <p:stCondLst>
                        <p:cond delay="indefinite"/>
                      </p:stCondLst>
                      <p:childTnLst>
                        <p:par>
                          <p:cTn id="25" fill="hold">
                            <p:stCondLst>
                              <p:cond delay="0"/>
                            </p:stCondLst>
                            <p:childTnLst>
                              <p:par>
                                <p:cTn id="26" presetID="15" presetClass="emph" presetSubtype="0" grpId="0" nodeType="clickEffect">
                                  <p:stCondLst>
                                    <p:cond delay="0"/>
                                  </p:stCondLst>
                                  <p:iterate type="lt">
                                    <p:tmAbs val="25"/>
                                  </p:iterate>
                                  <p:childTnLst>
                                    <p:set>
                                      <p:cBhvr override="childStyle">
                                        <p:cTn id="27" dur="indefinite"/>
                                        <p:tgtEl>
                                          <p:spTgt spid="3">
                                            <p:txEl>
                                              <p:pRg st="4" end="4"/>
                                            </p:txEl>
                                          </p:spTgt>
                                        </p:tgtEl>
                                        <p:attrNameLst>
                                          <p:attrName>style.fontWeight</p:attrName>
                                        </p:attrNameLst>
                                      </p:cBhvr>
                                      <p:to>
                                        <p:strVal val="bold"/>
                                      </p:to>
                                    </p:set>
                                  </p:childTnLst>
                                </p:cTn>
                              </p:par>
                            </p:childTnLst>
                          </p:cTn>
                        </p:par>
                      </p:childTnLst>
                    </p:cTn>
                  </p:par>
                  <p:par>
                    <p:cTn id="28" fill="hold">
                      <p:stCondLst>
                        <p:cond delay="indefinite"/>
                      </p:stCondLst>
                      <p:childTnLst>
                        <p:par>
                          <p:cTn id="29" fill="hold">
                            <p:stCondLst>
                              <p:cond delay="0"/>
                            </p:stCondLst>
                            <p:childTnLst>
                              <p:par>
                                <p:cTn id="30" presetID="15" presetClass="emph" presetSubtype="0" grpId="0" nodeType="clickEffect">
                                  <p:stCondLst>
                                    <p:cond delay="0"/>
                                  </p:stCondLst>
                                  <p:iterate type="lt">
                                    <p:tmAbs val="25"/>
                                  </p:iterate>
                                  <p:childTnLst>
                                    <p:set>
                                      <p:cBhvr override="childStyle">
                                        <p:cTn id="31" dur="indefinite"/>
                                        <p:tgtEl>
                                          <p:spTgt spid="3">
                                            <p:txEl>
                                              <p:pRg st="5" end="5"/>
                                            </p:txEl>
                                          </p:spTgt>
                                        </p:tgtEl>
                                        <p:attrNameLst>
                                          <p:attrName>style.fontWeight</p:attrName>
                                        </p:attrNameLst>
                                      </p:cBhvr>
                                      <p:to>
                                        <p:strVal val="bold"/>
                                      </p:to>
                                    </p:set>
                                  </p:childTnLst>
                                </p:cTn>
                              </p:par>
                            </p:childTnLst>
                          </p:cTn>
                        </p:par>
                      </p:childTnLst>
                    </p:cTn>
                  </p:par>
                  <p:par>
                    <p:cTn id="32" fill="hold">
                      <p:stCondLst>
                        <p:cond delay="indefinite"/>
                      </p:stCondLst>
                      <p:childTnLst>
                        <p:par>
                          <p:cTn id="33" fill="hold">
                            <p:stCondLst>
                              <p:cond delay="0"/>
                            </p:stCondLst>
                            <p:childTnLst>
                              <p:par>
                                <p:cTn id="34" presetID="15" presetClass="emph" presetSubtype="0" grpId="0" nodeType="clickEffect">
                                  <p:stCondLst>
                                    <p:cond delay="0"/>
                                  </p:stCondLst>
                                  <p:iterate type="lt">
                                    <p:tmAbs val="25"/>
                                  </p:iterate>
                                  <p:childTnLst>
                                    <p:set>
                                      <p:cBhvr override="childStyle">
                                        <p:cTn id="35" dur="indefinite"/>
                                        <p:tgtEl>
                                          <p:spTgt spid="3">
                                            <p:txEl>
                                              <p:pRg st="6" end="6"/>
                                            </p:txEl>
                                          </p:spTgt>
                                        </p:tgtEl>
                                        <p:attrNameLst>
                                          <p:attrName>style.fontWeight</p:attrName>
                                        </p:attrNameLst>
                                      </p:cBhvr>
                                      <p:to>
                                        <p:strVal val="bold"/>
                                      </p:to>
                                    </p:set>
                                  </p:childTnLst>
                                </p:cTn>
                              </p:par>
                            </p:childTnLst>
                          </p:cTn>
                        </p:par>
                      </p:childTnLst>
                    </p:cTn>
                  </p:par>
                  <p:par>
                    <p:cTn id="36" fill="hold">
                      <p:stCondLst>
                        <p:cond delay="indefinite"/>
                      </p:stCondLst>
                      <p:childTnLst>
                        <p:par>
                          <p:cTn id="37" fill="hold">
                            <p:stCondLst>
                              <p:cond delay="0"/>
                            </p:stCondLst>
                            <p:childTnLst>
                              <p:par>
                                <p:cTn id="38" presetID="15" presetClass="emph" presetSubtype="0" grpId="0" nodeType="clickEffect">
                                  <p:stCondLst>
                                    <p:cond delay="0"/>
                                  </p:stCondLst>
                                  <p:iterate type="lt">
                                    <p:tmAbs val="25"/>
                                  </p:iterate>
                                  <p:childTnLst>
                                    <p:set>
                                      <p:cBhvr override="childStyle">
                                        <p:cTn id="39" dur="indefinite"/>
                                        <p:tgtEl>
                                          <p:spTgt spid="3">
                                            <p:txEl>
                                              <p:pRg st="7" end="7"/>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25000" lnSpcReduction="20000"/>
          </a:bodyPr>
          <a:lstStyle/>
          <a:p>
            <a:r>
              <a:rPr lang="ar-OM" sz="6400" dirty="0"/>
              <a:t>8.يؤثر التدخين على القدرات الجنسية للرجال. </a:t>
            </a:r>
            <a:endParaRPr lang="ar-OM" sz="6400" dirty="0" smtClean="0"/>
          </a:p>
          <a:p>
            <a:r>
              <a:rPr lang="ar-OM" sz="6400" b="1" dirty="0" smtClean="0"/>
              <a:t>وكل </a:t>
            </a:r>
            <a:r>
              <a:rPr lang="ar-OM" sz="6400" b="1" dirty="0"/>
              <a:t>هذه الأمراض والأضرار الصحية تسببها المواد التي يتكون منها الدخان، وقد أوصل بعض العلماء تلك المواد إلى خمسمئة مادة! وأكثرها مواد بترولية وسموم وغازات، ومن أشهر تلك </a:t>
            </a:r>
            <a:r>
              <a:rPr lang="ar-OM" sz="6400" b="1" dirty="0" smtClean="0"/>
              <a:t>المواد</a:t>
            </a:r>
            <a:r>
              <a:rPr lang="ar-OM" sz="6400" b="1" dirty="0"/>
              <a:t> </a:t>
            </a:r>
            <a:r>
              <a:rPr lang="ar-OM" sz="6400" b="1" dirty="0" smtClean="0"/>
              <a:t>:-</a:t>
            </a:r>
            <a:endParaRPr lang="ar-OM" sz="6400" dirty="0"/>
          </a:p>
          <a:p>
            <a:r>
              <a:rPr lang="ar-OM" sz="6400" dirty="0"/>
              <a:t>1.النيكوتين، وهي مادة سامة جداً، ولهذا فهي تستخدم في تصنيع المبيدات الحشرية، ويكفي أن يشرب الإنسان منها بضعة قطرات حتى يموت من فوره. </a:t>
            </a:r>
          </a:p>
          <a:p>
            <a:r>
              <a:rPr lang="ar-OM" sz="6400" dirty="0"/>
              <a:t>2.غار أول أكسيد الكربون</a:t>
            </a:r>
            <a:r>
              <a:rPr lang="ar-OM" sz="6400" dirty="0" smtClean="0"/>
              <a:t>.</a:t>
            </a:r>
          </a:p>
          <a:p>
            <a:r>
              <a:rPr lang="ar-OM" sz="6400" dirty="0" smtClean="0"/>
              <a:t>3.القطران، وهو خليط لزج مكون من العديد من المواد العضوية، ولونه في العادة بني داكن. </a:t>
            </a:r>
          </a:p>
          <a:p>
            <a:r>
              <a:rPr lang="ar-OM" sz="6400" dirty="0" smtClean="0"/>
              <a:t>4.البنزين. </a:t>
            </a: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5771" y="980728"/>
            <a:ext cx="1507232" cy="9906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3857850597"/>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grpId="0" nodeType="clickEffect">
                                  <p:stCondLst>
                                    <p:cond delay="0"/>
                                  </p:stCondLst>
                                  <p:iterate type="lt">
                                    <p:tmAbs val="25"/>
                                  </p:iterate>
                                  <p:childTnLst>
                                    <p:set>
                                      <p:cBhvr override="childStyle">
                                        <p:cTn id="10" dur="indefinite"/>
                                        <p:tgtEl>
                                          <p:spTgt spid="3">
                                            <p:txEl>
                                              <p:pRg st="1" end="1"/>
                                            </p:txEl>
                                          </p:spTgt>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grpId="0" nodeType="clickEffect">
                                  <p:stCondLst>
                                    <p:cond delay="0"/>
                                  </p:stCondLst>
                                  <p:iterate type="lt">
                                    <p:tmAbs val="25"/>
                                  </p:iterate>
                                  <p:childTnLst>
                                    <p:set>
                                      <p:cBhvr override="childStyle">
                                        <p:cTn id="14" dur="indefinite"/>
                                        <p:tgtEl>
                                          <p:spTgt spid="3">
                                            <p:txEl>
                                              <p:pRg st="2" end="2"/>
                                            </p:txEl>
                                          </p:spTgt>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grpId="0" nodeType="clickEffect">
                                  <p:stCondLst>
                                    <p:cond delay="0"/>
                                  </p:stCondLst>
                                  <p:iterate type="lt">
                                    <p:tmAbs val="25"/>
                                  </p:iterate>
                                  <p:childTnLst>
                                    <p:set>
                                      <p:cBhvr override="childStyle">
                                        <p:cTn id="18" dur="indefinite"/>
                                        <p:tgtEl>
                                          <p:spTgt spid="3">
                                            <p:txEl>
                                              <p:pRg st="3" end="3"/>
                                            </p:txEl>
                                          </p:spTgt>
                                        </p:tgtEl>
                                        <p:attrNameLst>
                                          <p:attrName>style.fontWeight</p:attrName>
                                        </p:attrNameLst>
                                      </p:cBhvr>
                                      <p:to>
                                        <p:strVal val="bold"/>
                                      </p:to>
                                    </p:set>
                                  </p:childTnLst>
                                </p:cTn>
                              </p:par>
                            </p:childTnLst>
                          </p:cTn>
                        </p:par>
                      </p:childTnLst>
                    </p:cTn>
                  </p:par>
                  <p:par>
                    <p:cTn id="19" fill="hold">
                      <p:stCondLst>
                        <p:cond delay="indefinite"/>
                      </p:stCondLst>
                      <p:childTnLst>
                        <p:par>
                          <p:cTn id="20" fill="hold">
                            <p:stCondLst>
                              <p:cond delay="0"/>
                            </p:stCondLst>
                            <p:childTnLst>
                              <p:par>
                                <p:cTn id="21" presetID="15" presetClass="emph" presetSubtype="0" grpId="0" nodeType="clickEffect">
                                  <p:stCondLst>
                                    <p:cond delay="0"/>
                                  </p:stCondLst>
                                  <p:iterate type="lt">
                                    <p:tmAbs val="25"/>
                                  </p:iterate>
                                  <p:childTnLst>
                                    <p:set>
                                      <p:cBhvr override="childStyle">
                                        <p:cTn id="22" dur="indefinite"/>
                                        <p:tgtEl>
                                          <p:spTgt spid="3">
                                            <p:txEl>
                                              <p:pRg st="4" end="4"/>
                                            </p:txEl>
                                          </p:spTgt>
                                        </p:tgtEl>
                                        <p:attrNameLst>
                                          <p:attrName>style.fontWeight</p:attrName>
                                        </p:attrNameLst>
                                      </p:cBhvr>
                                      <p:to>
                                        <p:strVal val="bold"/>
                                      </p:to>
                                    </p:set>
                                  </p:childTnLst>
                                </p:cTn>
                              </p:par>
                            </p:childTnLst>
                          </p:cTn>
                        </p:par>
                      </p:childTnLst>
                    </p:cTn>
                  </p:par>
                  <p:par>
                    <p:cTn id="23" fill="hold">
                      <p:stCondLst>
                        <p:cond delay="indefinite"/>
                      </p:stCondLst>
                      <p:childTnLst>
                        <p:par>
                          <p:cTn id="24" fill="hold">
                            <p:stCondLst>
                              <p:cond delay="0"/>
                            </p:stCondLst>
                            <p:childTnLst>
                              <p:par>
                                <p:cTn id="25" presetID="15" presetClass="emph" presetSubtype="0" grpId="0" nodeType="clickEffect">
                                  <p:stCondLst>
                                    <p:cond delay="0"/>
                                  </p:stCondLst>
                                  <p:iterate type="lt">
                                    <p:tmAbs val="25"/>
                                  </p:iterate>
                                  <p:childTnLst>
                                    <p:set>
                                      <p:cBhvr override="childStyle">
                                        <p:cTn id="26" dur="indefinite"/>
                                        <p:tgtEl>
                                          <p:spTgt spid="3">
                                            <p:txEl>
                                              <p:pRg st="5" end="5"/>
                                            </p:txEl>
                                          </p:spTgt>
                                        </p:tgtEl>
                                        <p:attrNameLst>
                                          <p:attrName>style.fontWeight</p:attrName>
                                        </p:attrNameLst>
                                      </p:cBhvr>
                                      <p:to>
                                        <p:strVal val="bold"/>
                                      </p:to>
                                    </p:se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2"/>
                                        </p:tgtEl>
                                        <p:attrNameLst>
                                          <p:attrName>r</p:attrName>
                                        </p:attrNameLst>
                                      </p:cBhvr>
                                    </p:animRot>
                                    <p:animRot by="-240000">
                                      <p:cBhvr>
                                        <p:cTn id="31" dur="200" fill="hold">
                                          <p:stCondLst>
                                            <p:cond delay="200"/>
                                          </p:stCondLst>
                                        </p:cTn>
                                        <p:tgtEl>
                                          <p:spTgt spid="2"/>
                                        </p:tgtEl>
                                        <p:attrNameLst>
                                          <p:attrName>r</p:attrName>
                                        </p:attrNameLst>
                                      </p:cBhvr>
                                    </p:animRot>
                                    <p:animRot by="240000">
                                      <p:cBhvr>
                                        <p:cTn id="32" dur="200" fill="hold">
                                          <p:stCondLst>
                                            <p:cond delay="400"/>
                                          </p:stCondLst>
                                        </p:cTn>
                                        <p:tgtEl>
                                          <p:spTgt spid="2"/>
                                        </p:tgtEl>
                                        <p:attrNameLst>
                                          <p:attrName>r</p:attrName>
                                        </p:attrNameLst>
                                      </p:cBhvr>
                                    </p:animRot>
                                    <p:animRot by="-240000">
                                      <p:cBhvr>
                                        <p:cTn id="33" dur="200" fill="hold">
                                          <p:stCondLst>
                                            <p:cond delay="600"/>
                                          </p:stCondLst>
                                        </p:cTn>
                                        <p:tgtEl>
                                          <p:spTgt spid="2"/>
                                        </p:tgtEl>
                                        <p:attrNameLst>
                                          <p:attrName>r</p:attrName>
                                        </p:attrNameLst>
                                      </p:cBhvr>
                                    </p:animRot>
                                    <p:animRot by="120000">
                                      <p:cBhvr>
                                        <p:cTn id="34"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25000" lnSpcReduction="20000"/>
          </a:bodyPr>
          <a:lstStyle/>
          <a:p>
            <a:pPr indent="0">
              <a:buNone/>
            </a:pPr>
            <a:endParaRPr lang="ar-OM" dirty="0" smtClean="0"/>
          </a:p>
          <a:p>
            <a:pPr indent="0">
              <a:buNone/>
            </a:pPr>
            <a:r>
              <a:rPr lang="ar-OM" sz="6400" dirty="0"/>
              <a:t>5.سيانيد الهيدروجين، وهو سم يستخدم في غرف الإعدام بالغاز!</a:t>
            </a:r>
          </a:p>
          <a:p>
            <a:pPr indent="0">
              <a:buNone/>
            </a:pPr>
            <a:r>
              <a:rPr lang="ar-OM" sz="6400" dirty="0"/>
              <a:t>6.الكادميوم، وهو من العناصر الفلزية الانتقالية، وله استخدامات كثيرة، ومنها: تصنيع البطاريات! </a:t>
            </a:r>
          </a:p>
          <a:p>
            <a:pPr indent="0">
              <a:buNone/>
            </a:pPr>
            <a:r>
              <a:rPr lang="ar-OM" sz="6400" dirty="0"/>
              <a:t>أما الأضرار المادية للتدخين فلا تخفى على أحد، فالتدخين فيه تبذير وإضاعة للمال فيما يضر ولا ينفع مطلقاً. </a:t>
            </a:r>
          </a:p>
          <a:p>
            <a:pPr indent="0">
              <a:buNone/>
            </a:pPr>
            <a:r>
              <a:rPr lang="ar-OM" sz="6400" dirty="0" smtClean="0"/>
              <a:t>إذا كان التدخين فيه كل تلك الأضرار الصحية والمادية التي سبق ذكرها، فلا شك ولا ريب أنه محرمٌ في الإسلام، إذ أن الإسلام ينهى عن الإضرار بالنفس، وإلحاق الضرر بالآخرين، فضرر التدخين ليس قاصراً على المدخن فقط، وإنما هو ضرر متعدٍّ إلى من حوله ممن يجالسونه ويخالطونه. </a:t>
            </a:r>
            <a:endParaRPr lang="ar-OM" dirty="0"/>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1124744"/>
            <a:ext cx="1872208" cy="923925"/>
          </a:xfrm>
          <a:prstGeom prst="ellipse">
            <a:avLst/>
          </a:prstGeom>
          <a:ln>
            <a:noFill/>
          </a:ln>
          <a:effectLst>
            <a:softEdge rad="112500"/>
          </a:effectLst>
        </p:spPr>
      </p:pic>
    </p:spTree>
    <p:extLst>
      <p:ext uri="{BB962C8B-B14F-4D97-AF65-F5344CB8AC3E}">
        <p14:creationId xmlns:p14="http://schemas.microsoft.com/office/powerpoint/2010/main" val="377152819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grpId="0" nodeType="clickEffect">
                                  <p:stCondLst>
                                    <p:cond delay="0"/>
                                  </p:stCondLst>
                                  <p:iterate type="lt">
                                    <p:tmAbs val="25"/>
                                  </p:iterate>
                                  <p:childTnLst>
                                    <p:set>
                                      <p:cBhvr override="childStyle">
                                        <p:cTn id="10" dur="indefinite"/>
                                        <p:tgtEl>
                                          <p:spTgt spid="3">
                                            <p:txEl>
                                              <p:pRg st="2" end="2"/>
                                            </p:txEl>
                                          </p:spTgt>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grpId="0" nodeType="clickEffect">
                                  <p:stCondLst>
                                    <p:cond delay="0"/>
                                  </p:stCondLst>
                                  <p:iterate type="lt">
                                    <p:tmAbs val="25"/>
                                  </p:iterate>
                                  <p:childTnLst>
                                    <p:set>
                                      <p:cBhvr override="childStyle">
                                        <p:cTn id="14" dur="indefinite"/>
                                        <p:tgtEl>
                                          <p:spTgt spid="3">
                                            <p:txEl>
                                              <p:pRg st="3" end="3"/>
                                            </p:txEl>
                                          </p:spTgt>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grpId="0" nodeType="clickEffect">
                                  <p:stCondLst>
                                    <p:cond delay="0"/>
                                  </p:stCondLst>
                                  <p:iterate type="lt">
                                    <p:tmAbs val="25"/>
                                  </p:iterate>
                                  <p:childTnLst>
                                    <p:set>
                                      <p:cBhvr override="childStyle">
                                        <p:cTn id="18" dur="indefinite"/>
                                        <p:tgtEl>
                                          <p:spTgt spid="3">
                                            <p:txEl>
                                              <p:pRg st="4" end="4"/>
                                            </p:txEl>
                                          </p:spTgt>
                                        </p:tgtEl>
                                        <p:attrNameLst>
                                          <p:attrName>style.fontWeight</p:attrName>
                                        </p:attrNameLst>
                                      </p:cBhvr>
                                      <p:to>
                                        <p:strVal val="bold"/>
                                      </p:to>
                                    </p:set>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OM" dirty="0" smtClean="0"/>
              <a:t>التدخين</a:t>
            </a:r>
            <a:endParaRPr lang="ar-OM"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471128855"/>
              </p:ext>
            </p:extLst>
          </p:nvPr>
        </p:nvGraphicFramePr>
        <p:xfrm>
          <a:off x="1371600" y="2438400"/>
          <a:ext cx="64008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صورة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583668" y="440669"/>
            <a:ext cx="1152128" cy="2232248"/>
          </a:xfrm>
          <a:prstGeom prst="rect">
            <a:avLst/>
          </a:prstGeom>
        </p:spPr>
      </p:pic>
    </p:spTree>
    <p:extLst>
      <p:ext uri="{BB962C8B-B14F-4D97-AF65-F5344CB8AC3E}">
        <p14:creationId xmlns:p14="http://schemas.microsoft.com/office/powerpoint/2010/main" val="3867596572"/>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OM" dirty="0"/>
              <a:t>كما أن الإسلام ينهى أيضاً عن إضاعة المال وتبذيره. وحرمة هذا التدخين أمرٌ متفق</a:t>
            </a:r>
          </a:p>
          <a:p>
            <a:pPr indent="0">
              <a:buNone/>
            </a:pPr>
            <a:r>
              <a:rPr lang="ar-OM" dirty="0" smtClean="0"/>
              <a:t>عليه </a:t>
            </a:r>
            <a:r>
              <a:rPr lang="ar-OM" dirty="0"/>
              <a:t>بين العلماء الثقات. فالتدخين من الأمور التي تضر في دين المسلم، فهو من المعاصي والمحرمات التي لا يجوز اقترافها. </a:t>
            </a:r>
          </a:p>
          <a:p>
            <a:r>
              <a:rPr lang="ar-OM" dirty="0"/>
              <a:t>بصراحة، لم أَجِدْ أحداً من المدخنين الذين عَرَفْتُهُم يشعر بالسعادة والرضا على كونه مدخناً، فكلهم نادمون على تلك الساعة التي جربوا فيها التدخين لأول مرة؛ وذلك لأنهم لمسوا تلك الأضرار التي تكلمنا عنها سابقاً. فاعتبروا يا أولي الألباب. </a:t>
            </a:r>
          </a:p>
          <a:p>
            <a:endParaRPr lang="ar-OM" dirty="0"/>
          </a:p>
          <a:p>
            <a:endParaRPr lang="ar-OM" dirty="0"/>
          </a:p>
          <a:p>
            <a:endParaRPr lang="ar-OM" dirty="0"/>
          </a:p>
        </p:txBody>
      </p:sp>
      <p:sp>
        <p:nvSpPr>
          <p:cNvPr id="4" name="سهم إلى اليسار 3">
            <a:hlinkClick r:id="rId2" action="ppaction://hlinksldjump"/>
          </p:cNvPr>
          <p:cNvSpPr/>
          <p:nvPr/>
        </p:nvSpPr>
        <p:spPr>
          <a:xfrm>
            <a:off x="1331640" y="5373216"/>
            <a:ext cx="576064"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p>
        </p:txBody>
      </p:sp>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2942" y="836712"/>
            <a:ext cx="1257300" cy="12573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37518066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grpId="0" nodeType="clickEffect">
                                  <p:stCondLst>
                                    <p:cond delay="0"/>
                                  </p:stCondLst>
                                  <p:iterate type="lt">
                                    <p:tmAbs val="25"/>
                                  </p:iterate>
                                  <p:childTnLst>
                                    <p:set>
                                      <p:cBhvr override="childStyle">
                                        <p:cTn id="10" dur="indefinite"/>
                                        <p:tgtEl>
                                          <p:spTgt spid="3">
                                            <p:txEl>
                                              <p:pRg st="1" end="1"/>
                                            </p:txEl>
                                          </p:spTgt>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grpId="0" nodeType="clickEffect">
                                  <p:stCondLst>
                                    <p:cond delay="0"/>
                                  </p:stCondLst>
                                  <p:iterate type="lt">
                                    <p:tmAbs val="25"/>
                                  </p:iterate>
                                  <p:childTnLst>
                                    <p:set>
                                      <p:cBhvr override="childStyle">
                                        <p:cTn id="14" dur="indefinite"/>
                                        <p:tgtEl>
                                          <p:spTgt spid="3">
                                            <p:txEl>
                                              <p:pRg st="2" end="2"/>
                                            </p:txEl>
                                          </p:spTgt>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55000" lnSpcReduction="20000"/>
          </a:bodyPr>
          <a:lstStyle/>
          <a:p>
            <a:pPr indent="0">
              <a:buNone/>
            </a:pPr>
            <a:endParaRPr lang="ar-OM" dirty="0"/>
          </a:p>
          <a:p>
            <a:r>
              <a:rPr lang="ar-OM" sz="3300" b="1" u="sng" dirty="0">
                <a:solidFill>
                  <a:srgbClr val="FF0000"/>
                </a:solidFill>
              </a:rPr>
              <a:t>النصائح تساعد في علاج </a:t>
            </a:r>
            <a:r>
              <a:rPr lang="ar-OM" sz="3300" b="1" u="sng" dirty="0" smtClean="0">
                <a:solidFill>
                  <a:srgbClr val="FF0000"/>
                </a:solidFill>
              </a:rPr>
              <a:t>التدخين :-</a:t>
            </a:r>
            <a:endParaRPr lang="ar-OM" sz="2900" u="sng" dirty="0">
              <a:solidFill>
                <a:srgbClr val="FF0000"/>
              </a:solidFill>
            </a:endParaRPr>
          </a:p>
          <a:p>
            <a:r>
              <a:rPr lang="ar-OM" sz="2900" dirty="0"/>
              <a:t>• المداومة على تناول الثوم في الصباح ، للتخلص من تأثير النيكوتين. </a:t>
            </a:r>
          </a:p>
          <a:p>
            <a:r>
              <a:rPr lang="ar-OM" sz="2900" dirty="0"/>
              <a:t>• تناول الجرجير(فوائد الجرجير للرجال) بكثرة يساعد على علاج التدخين. </a:t>
            </a:r>
          </a:p>
          <a:p>
            <a:r>
              <a:rPr lang="ar-OM" sz="2900" dirty="0" smtClean="0"/>
              <a:t>• </a:t>
            </a:r>
            <a:r>
              <a:rPr lang="ar-OM" sz="2900" dirty="0"/>
              <a:t>خليط الحبة السوداء مع حبوب الرشاد والبابونج والزعتر وورق الفراولة وإكليل الجبل ، حيث يتم غلي المكونات مع الماء على النار، ويتم تناوله 3 مرات يومياً بعد وجبات الطعام بساعة. </a:t>
            </a:r>
          </a:p>
          <a:p>
            <a:r>
              <a:rPr lang="ar-OM" sz="2900" dirty="0"/>
              <a:t>• تناول مغلي أوراق الزيتون مع جذر نبات عرق السوس مع لحاء شجر التوت في اليوم 3 مرات. </a:t>
            </a:r>
          </a:p>
          <a:p>
            <a:endParaRPr lang="ar-OM" dirty="0"/>
          </a:p>
          <a:p>
            <a:endParaRPr lang="ar-OM" dirty="0"/>
          </a:p>
        </p:txBody>
      </p:sp>
      <p:sp>
        <p:nvSpPr>
          <p:cNvPr id="4" name="مستطيل 3"/>
          <p:cNvSpPr/>
          <p:nvPr/>
        </p:nvSpPr>
        <p:spPr>
          <a:xfrm>
            <a:off x="3347864" y="1052736"/>
            <a:ext cx="2405074" cy="923330"/>
          </a:xfrm>
          <a:prstGeom prst="rect">
            <a:avLst/>
          </a:prstGeom>
          <a:noFill/>
        </p:spPr>
        <p:txBody>
          <a:bodyPr wrap="square" lIns="91440" tIns="45720" rIns="91440" bIns="45720">
            <a:spAutoFit/>
          </a:bodyPr>
          <a:lstStyle/>
          <a:p>
            <a:pPr algn="ctr"/>
            <a:r>
              <a:rPr lang="ar-OM"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50" endPos="85000" dist="60007" dir="5400000" sy="-100000" algn="bl" rotWithShape="0"/>
                </a:effectLst>
              </a:rPr>
              <a:t>نصائح</a:t>
            </a:r>
            <a:endParaRPr lang="ar-SA"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50" endPos="85000" dist="60007" dir="5400000" sy="-100000" algn="bl" rotWithShape="0"/>
              </a:effectLst>
            </a:endParaRPr>
          </a:p>
        </p:txBody>
      </p:sp>
    </p:spTree>
    <p:extLst>
      <p:ext uri="{BB962C8B-B14F-4D97-AF65-F5344CB8AC3E}">
        <p14:creationId xmlns:p14="http://schemas.microsoft.com/office/powerpoint/2010/main" val="113689524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80">
                                          <p:stCondLst>
                                            <p:cond delay="0"/>
                                          </p:stCondLst>
                                        </p:cTn>
                                        <p:tgtEl>
                                          <p:spTgt spid="3">
                                            <p:txEl>
                                              <p:pRg st="1" end="1"/>
                                            </p:txEl>
                                          </p:spTgt>
                                        </p:tgtEl>
                                      </p:cBhvr>
                                    </p:animEffect>
                                    <p:anim calcmode="lin" valueType="num">
                                      <p:cBhvr>
                                        <p:cTn id="1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1" end="1"/>
                                            </p:txEl>
                                          </p:spTgt>
                                        </p:tgtEl>
                                      </p:cBhvr>
                                      <p:to x="100000" y="60000"/>
                                    </p:animScale>
                                    <p:animScale>
                                      <p:cBhvr>
                                        <p:cTn id="22" dur="166" decel="50000">
                                          <p:stCondLst>
                                            <p:cond delay="676"/>
                                          </p:stCondLst>
                                        </p:cTn>
                                        <p:tgtEl>
                                          <p:spTgt spid="3">
                                            <p:txEl>
                                              <p:pRg st="1" end="1"/>
                                            </p:txEl>
                                          </p:spTgt>
                                        </p:tgtEl>
                                      </p:cBhvr>
                                      <p:to x="100000" y="100000"/>
                                    </p:animScale>
                                    <p:animScale>
                                      <p:cBhvr>
                                        <p:cTn id="23" dur="26">
                                          <p:stCondLst>
                                            <p:cond delay="1312"/>
                                          </p:stCondLst>
                                        </p:cTn>
                                        <p:tgtEl>
                                          <p:spTgt spid="3">
                                            <p:txEl>
                                              <p:pRg st="1" end="1"/>
                                            </p:txEl>
                                          </p:spTgt>
                                        </p:tgtEl>
                                      </p:cBhvr>
                                      <p:to x="100000" y="80000"/>
                                    </p:animScale>
                                    <p:animScale>
                                      <p:cBhvr>
                                        <p:cTn id="24" dur="166" decel="50000">
                                          <p:stCondLst>
                                            <p:cond delay="1338"/>
                                          </p:stCondLst>
                                        </p:cTn>
                                        <p:tgtEl>
                                          <p:spTgt spid="3">
                                            <p:txEl>
                                              <p:pRg st="1" end="1"/>
                                            </p:txEl>
                                          </p:spTgt>
                                        </p:tgtEl>
                                      </p:cBhvr>
                                      <p:to x="100000" y="100000"/>
                                    </p:animScale>
                                    <p:animScale>
                                      <p:cBhvr>
                                        <p:cTn id="25" dur="26">
                                          <p:stCondLst>
                                            <p:cond delay="1642"/>
                                          </p:stCondLst>
                                        </p:cTn>
                                        <p:tgtEl>
                                          <p:spTgt spid="3">
                                            <p:txEl>
                                              <p:pRg st="1" end="1"/>
                                            </p:txEl>
                                          </p:spTgt>
                                        </p:tgtEl>
                                      </p:cBhvr>
                                      <p:to x="100000" y="90000"/>
                                    </p:animScale>
                                    <p:animScale>
                                      <p:cBhvr>
                                        <p:cTn id="26" dur="166" decel="50000">
                                          <p:stCondLst>
                                            <p:cond delay="1668"/>
                                          </p:stCondLst>
                                        </p:cTn>
                                        <p:tgtEl>
                                          <p:spTgt spid="3">
                                            <p:txEl>
                                              <p:pRg st="1" end="1"/>
                                            </p:txEl>
                                          </p:spTgt>
                                        </p:tgtEl>
                                      </p:cBhvr>
                                      <p:to x="100000" y="100000"/>
                                    </p:animScale>
                                    <p:animScale>
                                      <p:cBhvr>
                                        <p:cTn id="27" dur="26">
                                          <p:stCondLst>
                                            <p:cond delay="1808"/>
                                          </p:stCondLst>
                                        </p:cTn>
                                        <p:tgtEl>
                                          <p:spTgt spid="3">
                                            <p:txEl>
                                              <p:pRg st="1" end="1"/>
                                            </p:txEl>
                                          </p:spTgt>
                                        </p:tgtEl>
                                      </p:cBhvr>
                                      <p:to x="100000" y="95000"/>
                                    </p:animScale>
                                    <p:animScale>
                                      <p:cBhvr>
                                        <p:cTn id="28" dur="166" decel="50000">
                                          <p:stCondLst>
                                            <p:cond delay="1834"/>
                                          </p:stCondLst>
                                        </p:cTn>
                                        <p:tgtEl>
                                          <p:spTgt spid="3">
                                            <p:txEl>
                                              <p:pRg st="1" end="1"/>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wipe(down)">
                                      <p:cBhvr>
                                        <p:cTn id="33" dur="580">
                                          <p:stCondLst>
                                            <p:cond delay="0"/>
                                          </p:stCondLst>
                                        </p:cTn>
                                        <p:tgtEl>
                                          <p:spTgt spid="3">
                                            <p:txEl>
                                              <p:pRg st="2" end="2"/>
                                            </p:txEl>
                                          </p:spTgt>
                                        </p:tgtEl>
                                      </p:cBhvr>
                                    </p:animEffect>
                                    <p:anim calcmode="lin" valueType="num">
                                      <p:cBhvr>
                                        <p:cTn id="3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2" end="2"/>
                                            </p:txEl>
                                          </p:spTgt>
                                        </p:tgtEl>
                                      </p:cBhvr>
                                      <p:to x="100000" y="60000"/>
                                    </p:animScale>
                                    <p:animScale>
                                      <p:cBhvr>
                                        <p:cTn id="40" dur="166" decel="50000">
                                          <p:stCondLst>
                                            <p:cond delay="676"/>
                                          </p:stCondLst>
                                        </p:cTn>
                                        <p:tgtEl>
                                          <p:spTgt spid="3">
                                            <p:txEl>
                                              <p:pRg st="2" end="2"/>
                                            </p:txEl>
                                          </p:spTgt>
                                        </p:tgtEl>
                                      </p:cBhvr>
                                      <p:to x="100000" y="100000"/>
                                    </p:animScale>
                                    <p:animScale>
                                      <p:cBhvr>
                                        <p:cTn id="41" dur="26">
                                          <p:stCondLst>
                                            <p:cond delay="1312"/>
                                          </p:stCondLst>
                                        </p:cTn>
                                        <p:tgtEl>
                                          <p:spTgt spid="3">
                                            <p:txEl>
                                              <p:pRg st="2" end="2"/>
                                            </p:txEl>
                                          </p:spTgt>
                                        </p:tgtEl>
                                      </p:cBhvr>
                                      <p:to x="100000" y="80000"/>
                                    </p:animScale>
                                    <p:animScale>
                                      <p:cBhvr>
                                        <p:cTn id="42" dur="166" decel="50000">
                                          <p:stCondLst>
                                            <p:cond delay="1338"/>
                                          </p:stCondLst>
                                        </p:cTn>
                                        <p:tgtEl>
                                          <p:spTgt spid="3">
                                            <p:txEl>
                                              <p:pRg st="2" end="2"/>
                                            </p:txEl>
                                          </p:spTgt>
                                        </p:tgtEl>
                                      </p:cBhvr>
                                      <p:to x="100000" y="100000"/>
                                    </p:animScale>
                                    <p:animScale>
                                      <p:cBhvr>
                                        <p:cTn id="43" dur="26">
                                          <p:stCondLst>
                                            <p:cond delay="1642"/>
                                          </p:stCondLst>
                                        </p:cTn>
                                        <p:tgtEl>
                                          <p:spTgt spid="3">
                                            <p:txEl>
                                              <p:pRg st="2" end="2"/>
                                            </p:txEl>
                                          </p:spTgt>
                                        </p:tgtEl>
                                      </p:cBhvr>
                                      <p:to x="100000" y="90000"/>
                                    </p:animScale>
                                    <p:animScale>
                                      <p:cBhvr>
                                        <p:cTn id="44" dur="166" decel="50000">
                                          <p:stCondLst>
                                            <p:cond delay="1668"/>
                                          </p:stCondLst>
                                        </p:cTn>
                                        <p:tgtEl>
                                          <p:spTgt spid="3">
                                            <p:txEl>
                                              <p:pRg st="2" end="2"/>
                                            </p:txEl>
                                          </p:spTgt>
                                        </p:tgtEl>
                                      </p:cBhvr>
                                      <p:to x="100000" y="100000"/>
                                    </p:animScale>
                                    <p:animScale>
                                      <p:cBhvr>
                                        <p:cTn id="45" dur="26">
                                          <p:stCondLst>
                                            <p:cond delay="1808"/>
                                          </p:stCondLst>
                                        </p:cTn>
                                        <p:tgtEl>
                                          <p:spTgt spid="3">
                                            <p:txEl>
                                              <p:pRg st="2" end="2"/>
                                            </p:txEl>
                                          </p:spTgt>
                                        </p:tgtEl>
                                      </p:cBhvr>
                                      <p:to x="100000" y="95000"/>
                                    </p:animScale>
                                    <p:animScale>
                                      <p:cBhvr>
                                        <p:cTn id="46" dur="166" decel="50000">
                                          <p:stCondLst>
                                            <p:cond delay="1834"/>
                                          </p:stCondLst>
                                        </p:cTn>
                                        <p:tgtEl>
                                          <p:spTgt spid="3">
                                            <p:txEl>
                                              <p:pRg st="2" end="2"/>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wipe(down)">
                                      <p:cBhvr>
                                        <p:cTn id="51" dur="580">
                                          <p:stCondLst>
                                            <p:cond delay="0"/>
                                          </p:stCondLst>
                                        </p:cTn>
                                        <p:tgtEl>
                                          <p:spTgt spid="3">
                                            <p:txEl>
                                              <p:pRg st="3" end="3"/>
                                            </p:txEl>
                                          </p:spTgt>
                                        </p:tgtEl>
                                      </p:cBhvr>
                                    </p:animEffect>
                                    <p:anim calcmode="lin" valueType="num">
                                      <p:cBhvr>
                                        <p:cTn id="5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3">
                                            <p:txEl>
                                              <p:pRg st="3" end="3"/>
                                            </p:txEl>
                                          </p:spTgt>
                                        </p:tgtEl>
                                      </p:cBhvr>
                                      <p:to x="100000" y="60000"/>
                                    </p:animScale>
                                    <p:animScale>
                                      <p:cBhvr>
                                        <p:cTn id="58" dur="166" decel="50000">
                                          <p:stCondLst>
                                            <p:cond delay="676"/>
                                          </p:stCondLst>
                                        </p:cTn>
                                        <p:tgtEl>
                                          <p:spTgt spid="3">
                                            <p:txEl>
                                              <p:pRg st="3" end="3"/>
                                            </p:txEl>
                                          </p:spTgt>
                                        </p:tgtEl>
                                      </p:cBhvr>
                                      <p:to x="100000" y="100000"/>
                                    </p:animScale>
                                    <p:animScale>
                                      <p:cBhvr>
                                        <p:cTn id="59" dur="26">
                                          <p:stCondLst>
                                            <p:cond delay="1312"/>
                                          </p:stCondLst>
                                        </p:cTn>
                                        <p:tgtEl>
                                          <p:spTgt spid="3">
                                            <p:txEl>
                                              <p:pRg st="3" end="3"/>
                                            </p:txEl>
                                          </p:spTgt>
                                        </p:tgtEl>
                                      </p:cBhvr>
                                      <p:to x="100000" y="80000"/>
                                    </p:animScale>
                                    <p:animScale>
                                      <p:cBhvr>
                                        <p:cTn id="60" dur="166" decel="50000">
                                          <p:stCondLst>
                                            <p:cond delay="1338"/>
                                          </p:stCondLst>
                                        </p:cTn>
                                        <p:tgtEl>
                                          <p:spTgt spid="3">
                                            <p:txEl>
                                              <p:pRg st="3" end="3"/>
                                            </p:txEl>
                                          </p:spTgt>
                                        </p:tgtEl>
                                      </p:cBhvr>
                                      <p:to x="100000" y="100000"/>
                                    </p:animScale>
                                    <p:animScale>
                                      <p:cBhvr>
                                        <p:cTn id="61" dur="26">
                                          <p:stCondLst>
                                            <p:cond delay="1642"/>
                                          </p:stCondLst>
                                        </p:cTn>
                                        <p:tgtEl>
                                          <p:spTgt spid="3">
                                            <p:txEl>
                                              <p:pRg st="3" end="3"/>
                                            </p:txEl>
                                          </p:spTgt>
                                        </p:tgtEl>
                                      </p:cBhvr>
                                      <p:to x="100000" y="90000"/>
                                    </p:animScale>
                                    <p:animScale>
                                      <p:cBhvr>
                                        <p:cTn id="62" dur="166" decel="50000">
                                          <p:stCondLst>
                                            <p:cond delay="1668"/>
                                          </p:stCondLst>
                                        </p:cTn>
                                        <p:tgtEl>
                                          <p:spTgt spid="3">
                                            <p:txEl>
                                              <p:pRg st="3" end="3"/>
                                            </p:txEl>
                                          </p:spTgt>
                                        </p:tgtEl>
                                      </p:cBhvr>
                                      <p:to x="100000" y="100000"/>
                                    </p:animScale>
                                    <p:animScale>
                                      <p:cBhvr>
                                        <p:cTn id="63" dur="26">
                                          <p:stCondLst>
                                            <p:cond delay="1808"/>
                                          </p:stCondLst>
                                        </p:cTn>
                                        <p:tgtEl>
                                          <p:spTgt spid="3">
                                            <p:txEl>
                                              <p:pRg st="3" end="3"/>
                                            </p:txEl>
                                          </p:spTgt>
                                        </p:tgtEl>
                                      </p:cBhvr>
                                      <p:to x="100000" y="95000"/>
                                    </p:animScale>
                                    <p:animScale>
                                      <p:cBhvr>
                                        <p:cTn id="64" dur="166" decel="50000">
                                          <p:stCondLst>
                                            <p:cond delay="1834"/>
                                          </p:stCondLst>
                                        </p:cTn>
                                        <p:tgtEl>
                                          <p:spTgt spid="3">
                                            <p:txEl>
                                              <p:pRg st="3" end="3"/>
                                            </p:txEl>
                                          </p:spTgt>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3">
                                            <p:txEl>
                                              <p:pRg st="4" end="4"/>
                                            </p:txEl>
                                          </p:spTgt>
                                        </p:tgtEl>
                                        <p:attrNameLst>
                                          <p:attrName>style.visibility</p:attrName>
                                        </p:attrNameLst>
                                      </p:cBhvr>
                                      <p:to>
                                        <p:strVal val="visible"/>
                                      </p:to>
                                    </p:set>
                                    <p:animEffect transition="in" filter="wipe(down)">
                                      <p:cBhvr>
                                        <p:cTn id="69" dur="580">
                                          <p:stCondLst>
                                            <p:cond delay="0"/>
                                          </p:stCondLst>
                                        </p:cTn>
                                        <p:tgtEl>
                                          <p:spTgt spid="3">
                                            <p:txEl>
                                              <p:pRg st="4" end="4"/>
                                            </p:txEl>
                                          </p:spTgt>
                                        </p:tgtEl>
                                      </p:cBhvr>
                                    </p:animEffect>
                                    <p:anim calcmode="lin" valueType="num">
                                      <p:cBhvr>
                                        <p:cTn id="7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5" dur="26">
                                          <p:stCondLst>
                                            <p:cond delay="650"/>
                                          </p:stCondLst>
                                        </p:cTn>
                                        <p:tgtEl>
                                          <p:spTgt spid="3">
                                            <p:txEl>
                                              <p:pRg st="4" end="4"/>
                                            </p:txEl>
                                          </p:spTgt>
                                        </p:tgtEl>
                                      </p:cBhvr>
                                      <p:to x="100000" y="60000"/>
                                    </p:animScale>
                                    <p:animScale>
                                      <p:cBhvr>
                                        <p:cTn id="76" dur="166" decel="50000">
                                          <p:stCondLst>
                                            <p:cond delay="676"/>
                                          </p:stCondLst>
                                        </p:cTn>
                                        <p:tgtEl>
                                          <p:spTgt spid="3">
                                            <p:txEl>
                                              <p:pRg st="4" end="4"/>
                                            </p:txEl>
                                          </p:spTgt>
                                        </p:tgtEl>
                                      </p:cBhvr>
                                      <p:to x="100000" y="100000"/>
                                    </p:animScale>
                                    <p:animScale>
                                      <p:cBhvr>
                                        <p:cTn id="77" dur="26">
                                          <p:stCondLst>
                                            <p:cond delay="1312"/>
                                          </p:stCondLst>
                                        </p:cTn>
                                        <p:tgtEl>
                                          <p:spTgt spid="3">
                                            <p:txEl>
                                              <p:pRg st="4" end="4"/>
                                            </p:txEl>
                                          </p:spTgt>
                                        </p:tgtEl>
                                      </p:cBhvr>
                                      <p:to x="100000" y="80000"/>
                                    </p:animScale>
                                    <p:animScale>
                                      <p:cBhvr>
                                        <p:cTn id="78" dur="166" decel="50000">
                                          <p:stCondLst>
                                            <p:cond delay="1338"/>
                                          </p:stCondLst>
                                        </p:cTn>
                                        <p:tgtEl>
                                          <p:spTgt spid="3">
                                            <p:txEl>
                                              <p:pRg st="4" end="4"/>
                                            </p:txEl>
                                          </p:spTgt>
                                        </p:tgtEl>
                                      </p:cBhvr>
                                      <p:to x="100000" y="100000"/>
                                    </p:animScale>
                                    <p:animScale>
                                      <p:cBhvr>
                                        <p:cTn id="79" dur="26">
                                          <p:stCondLst>
                                            <p:cond delay="1642"/>
                                          </p:stCondLst>
                                        </p:cTn>
                                        <p:tgtEl>
                                          <p:spTgt spid="3">
                                            <p:txEl>
                                              <p:pRg st="4" end="4"/>
                                            </p:txEl>
                                          </p:spTgt>
                                        </p:tgtEl>
                                      </p:cBhvr>
                                      <p:to x="100000" y="90000"/>
                                    </p:animScale>
                                    <p:animScale>
                                      <p:cBhvr>
                                        <p:cTn id="80" dur="166" decel="50000">
                                          <p:stCondLst>
                                            <p:cond delay="1668"/>
                                          </p:stCondLst>
                                        </p:cTn>
                                        <p:tgtEl>
                                          <p:spTgt spid="3">
                                            <p:txEl>
                                              <p:pRg st="4" end="4"/>
                                            </p:txEl>
                                          </p:spTgt>
                                        </p:tgtEl>
                                      </p:cBhvr>
                                      <p:to x="100000" y="100000"/>
                                    </p:animScale>
                                    <p:animScale>
                                      <p:cBhvr>
                                        <p:cTn id="81" dur="26">
                                          <p:stCondLst>
                                            <p:cond delay="1808"/>
                                          </p:stCondLst>
                                        </p:cTn>
                                        <p:tgtEl>
                                          <p:spTgt spid="3">
                                            <p:txEl>
                                              <p:pRg st="4" end="4"/>
                                            </p:txEl>
                                          </p:spTgt>
                                        </p:tgtEl>
                                      </p:cBhvr>
                                      <p:to x="100000" y="95000"/>
                                    </p:animScale>
                                    <p:animScale>
                                      <p:cBhvr>
                                        <p:cTn id="82" dur="166" decel="50000">
                                          <p:stCondLst>
                                            <p:cond delay="1834"/>
                                          </p:stCondLst>
                                        </p:cTn>
                                        <p:tgtEl>
                                          <p:spTgt spid="3">
                                            <p:txEl>
                                              <p:pRg st="4" end="4"/>
                                            </p:txEl>
                                          </p:spTgt>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3">
                                            <p:txEl>
                                              <p:pRg st="5" end="5"/>
                                            </p:txEl>
                                          </p:spTgt>
                                        </p:tgtEl>
                                        <p:attrNameLst>
                                          <p:attrName>style.visibility</p:attrName>
                                        </p:attrNameLst>
                                      </p:cBhvr>
                                      <p:to>
                                        <p:strVal val="visible"/>
                                      </p:to>
                                    </p:set>
                                    <p:animEffect transition="in" filter="wipe(down)">
                                      <p:cBhvr>
                                        <p:cTn id="87" dur="580">
                                          <p:stCondLst>
                                            <p:cond delay="0"/>
                                          </p:stCondLst>
                                        </p:cTn>
                                        <p:tgtEl>
                                          <p:spTgt spid="3">
                                            <p:txEl>
                                              <p:pRg st="5" end="5"/>
                                            </p:txEl>
                                          </p:spTgt>
                                        </p:tgtEl>
                                      </p:cBhvr>
                                    </p:animEffect>
                                    <p:anim calcmode="lin" valueType="num">
                                      <p:cBhvr>
                                        <p:cTn id="8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xEl>
                                              <p:pRg st="5" end="5"/>
                                            </p:txEl>
                                          </p:spTgt>
                                        </p:tgtEl>
                                      </p:cBhvr>
                                      <p:to x="100000" y="60000"/>
                                    </p:animScale>
                                    <p:animScale>
                                      <p:cBhvr>
                                        <p:cTn id="94" dur="166" decel="50000">
                                          <p:stCondLst>
                                            <p:cond delay="676"/>
                                          </p:stCondLst>
                                        </p:cTn>
                                        <p:tgtEl>
                                          <p:spTgt spid="3">
                                            <p:txEl>
                                              <p:pRg st="5" end="5"/>
                                            </p:txEl>
                                          </p:spTgt>
                                        </p:tgtEl>
                                      </p:cBhvr>
                                      <p:to x="100000" y="100000"/>
                                    </p:animScale>
                                    <p:animScale>
                                      <p:cBhvr>
                                        <p:cTn id="95" dur="26">
                                          <p:stCondLst>
                                            <p:cond delay="1312"/>
                                          </p:stCondLst>
                                        </p:cTn>
                                        <p:tgtEl>
                                          <p:spTgt spid="3">
                                            <p:txEl>
                                              <p:pRg st="5" end="5"/>
                                            </p:txEl>
                                          </p:spTgt>
                                        </p:tgtEl>
                                      </p:cBhvr>
                                      <p:to x="100000" y="80000"/>
                                    </p:animScale>
                                    <p:animScale>
                                      <p:cBhvr>
                                        <p:cTn id="96" dur="166" decel="50000">
                                          <p:stCondLst>
                                            <p:cond delay="1338"/>
                                          </p:stCondLst>
                                        </p:cTn>
                                        <p:tgtEl>
                                          <p:spTgt spid="3">
                                            <p:txEl>
                                              <p:pRg st="5" end="5"/>
                                            </p:txEl>
                                          </p:spTgt>
                                        </p:tgtEl>
                                      </p:cBhvr>
                                      <p:to x="100000" y="100000"/>
                                    </p:animScale>
                                    <p:animScale>
                                      <p:cBhvr>
                                        <p:cTn id="97" dur="26">
                                          <p:stCondLst>
                                            <p:cond delay="1642"/>
                                          </p:stCondLst>
                                        </p:cTn>
                                        <p:tgtEl>
                                          <p:spTgt spid="3">
                                            <p:txEl>
                                              <p:pRg st="5" end="5"/>
                                            </p:txEl>
                                          </p:spTgt>
                                        </p:tgtEl>
                                      </p:cBhvr>
                                      <p:to x="100000" y="90000"/>
                                    </p:animScale>
                                    <p:animScale>
                                      <p:cBhvr>
                                        <p:cTn id="98" dur="166" decel="50000">
                                          <p:stCondLst>
                                            <p:cond delay="1668"/>
                                          </p:stCondLst>
                                        </p:cTn>
                                        <p:tgtEl>
                                          <p:spTgt spid="3">
                                            <p:txEl>
                                              <p:pRg st="5" end="5"/>
                                            </p:txEl>
                                          </p:spTgt>
                                        </p:tgtEl>
                                      </p:cBhvr>
                                      <p:to x="100000" y="100000"/>
                                    </p:animScale>
                                    <p:animScale>
                                      <p:cBhvr>
                                        <p:cTn id="99" dur="26">
                                          <p:stCondLst>
                                            <p:cond delay="1808"/>
                                          </p:stCondLst>
                                        </p:cTn>
                                        <p:tgtEl>
                                          <p:spTgt spid="3">
                                            <p:txEl>
                                              <p:pRg st="5" end="5"/>
                                            </p:txEl>
                                          </p:spTgt>
                                        </p:tgtEl>
                                      </p:cBhvr>
                                      <p:to x="100000" y="95000"/>
                                    </p:animScale>
                                    <p:animScale>
                                      <p:cBhvr>
                                        <p:cTn id="100"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25000" lnSpcReduction="20000"/>
          </a:bodyPr>
          <a:lstStyle/>
          <a:p>
            <a:r>
              <a:rPr lang="ar-OM" sz="6400" dirty="0" smtClean="0"/>
              <a:t>مغلي </a:t>
            </a:r>
            <a:r>
              <a:rPr lang="ar-OM" sz="6400" dirty="0"/>
              <a:t>أوراق الشاي الأخضر وزهرة الآلام وحبوب نبات اللوتس يتم تناوله 3 مرات يومياً. </a:t>
            </a:r>
          </a:p>
          <a:p>
            <a:r>
              <a:rPr lang="ar-OM" sz="6400" dirty="0" smtClean="0"/>
              <a:t>"</a:t>
            </a:r>
            <a:r>
              <a:rPr lang="en-US" sz="6400" dirty="0"/>
              <a:t>Astragalus root" </a:t>
            </a:r>
            <a:r>
              <a:rPr lang="ar-OM" sz="6400" dirty="0"/>
              <a:t>و التوت وأوراق البقدونس و قشر البرتقال و قشر الليمون وجذور العرق سوس و "</a:t>
            </a:r>
            <a:r>
              <a:rPr lang="en-US" sz="6400" dirty="0"/>
              <a:t>Quai root dong" </a:t>
            </a:r>
            <a:r>
              <a:rPr lang="ar-OM" sz="6400" dirty="0"/>
              <a:t>تضاف هذه المكونات إلى الماء ويتناول 3 مرات يومياً . </a:t>
            </a:r>
          </a:p>
          <a:p>
            <a:r>
              <a:rPr lang="ar-OM" sz="6400" dirty="0" smtClean="0"/>
              <a:t>الامتناع </a:t>
            </a:r>
            <a:r>
              <a:rPr lang="ar-OM" sz="6400" dirty="0"/>
              <a:t>عن التدخين بالعمل على الإنشغال بأمور أخرى </a:t>
            </a:r>
            <a:r>
              <a:rPr lang="ar-OM" sz="6400" dirty="0" smtClean="0"/>
              <a:t>.</a:t>
            </a:r>
            <a:endParaRPr lang="ar-OM" sz="6400" dirty="0"/>
          </a:p>
          <a:p>
            <a:r>
              <a:rPr lang="ar-OM" sz="6400" dirty="0" smtClean="0"/>
              <a:t> </a:t>
            </a:r>
            <a:r>
              <a:rPr lang="ar-OM" sz="6400" dirty="0"/>
              <a:t>استخدام الأدوية التي تعمل على إزالة الرغبة في التدخين ، وذلك بعد استشارة الطبيب. </a:t>
            </a:r>
          </a:p>
          <a:p>
            <a:r>
              <a:rPr lang="ar-OM" sz="6400" dirty="0" smtClean="0"/>
              <a:t>لعلاج </a:t>
            </a:r>
            <a:r>
              <a:rPr lang="ar-OM" sz="6400" dirty="0"/>
              <a:t>التدخين تحتاج أيضا لإرادة قوية . </a:t>
            </a:r>
          </a:p>
          <a:p>
            <a:r>
              <a:rPr lang="ar-OM" sz="6400" b="1" u="sng" dirty="0" smtClean="0"/>
              <a:t>ملاحظة </a:t>
            </a:r>
            <a:r>
              <a:rPr lang="ar-OM" sz="6400" b="1" u="sng" dirty="0"/>
              <a:t>: موضوع علاج التدخين ليس مرجعا صحيا، يرجى مراجعة طبيبك .</a:t>
            </a:r>
          </a:p>
          <a:p>
            <a:endParaRPr lang="ar-OM" dirty="0"/>
          </a:p>
          <a:p>
            <a:endParaRPr lang="ar-OM" dirty="0"/>
          </a:p>
        </p:txBody>
      </p:sp>
      <p:sp>
        <p:nvSpPr>
          <p:cNvPr id="4" name="سهم إلى اليسار 3">
            <a:hlinkClick r:id="rId2" action="ppaction://hlinksldjump"/>
          </p:cNvPr>
          <p:cNvSpPr/>
          <p:nvPr/>
        </p:nvSpPr>
        <p:spPr>
          <a:xfrm>
            <a:off x="1331640" y="5373216"/>
            <a:ext cx="576064"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p>
        </p:txBody>
      </p:sp>
      <p:pic>
        <p:nvPicPr>
          <p:cNvPr id="5" name="صورة 4"/>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057650" y="980728"/>
            <a:ext cx="1028700" cy="1428750"/>
          </a:xfrm>
          <a:prstGeom prst="rect">
            <a:avLst/>
          </a:prstGeom>
        </p:spPr>
      </p:pic>
    </p:spTree>
    <p:extLst>
      <p:ext uri="{BB962C8B-B14F-4D97-AF65-F5344CB8AC3E}">
        <p14:creationId xmlns:p14="http://schemas.microsoft.com/office/powerpoint/2010/main" val="2131361446"/>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عنصر نائب للمحتوى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00192" y="2348880"/>
            <a:ext cx="1676772" cy="1584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صورة 11"/>
          <p:cNvPicPr>
            <a:picLocks noChangeAspect="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4432119" y="2420888"/>
            <a:ext cx="1695028" cy="1440160"/>
          </a:xfrm>
          <a:prstGeom prst="rect">
            <a:avLst/>
          </a:prstGeom>
          <a:ln>
            <a:noFill/>
          </a:ln>
          <a:effectLst>
            <a:softEdge rad="112500"/>
          </a:effectLst>
        </p:spPr>
      </p:pic>
      <p:pic>
        <p:nvPicPr>
          <p:cNvPr id="13" name="صورة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600" y="2420888"/>
            <a:ext cx="3273524" cy="14401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4" name="صورة 13"/>
          <p:cNvPicPr>
            <a:picLocks noChangeAspect="1"/>
          </p:cNvPicPr>
          <p:nvPr/>
        </p:nvPicPr>
        <p:blipFill>
          <a:blip r:embed="rId6">
            <a:extLst>
              <a:ext uri="{BEBA8EAE-BF5A-486C-A8C5-ECC9F3942E4B}">
                <a14:imgProps xmlns:a14="http://schemas.microsoft.com/office/drawing/2010/main">
                  <a14:imgLayer r:embed="rId7">
                    <a14:imgEffect>
                      <a14:artisticPlasticWrap/>
                    </a14:imgEffect>
                  </a14:imgLayer>
                </a14:imgProps>
              </a:ext>
              <a:ext uri="{28A0092B-C50C-407E-A947-70E740481C1C}">
                <a14:useLocalDpi xmlns:a14="http://schemas.microsoft.com/office/drawing/2010/main" val="0"/>
              </a:ext>
            </a:extLst>
          </a:blip>
          <a:stretch>
            <a:fillRect/>
          </a:stretch>
        </p:blipFill>
        <p:spPr>
          <a:xfrm>
            <a:off x="6127147" y="4149080"/>
            <a:ext cx="2307821" cy="1555168"/>
          </a:xfrm>
          <a:prstGeom prst="ellipse">
            <a:avLst/>
          </a:prstGeom>
          <a:ln>
            <a:noFill/>
          </a:ln>
          <a:effectLst>
            <a:softEdge rad="112500"/>
          </a:effectLst>
        </p:spPr>
      </p:pic>
      <p:pic>
        <p:nvPicPr>
          <p:cNvPr id="15" name="صورة 14"/>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tretch>
            <a:fillRect/>
          </a:stretch>
        </p:blipFill>
        <p:spPr>
          <a:xfrm>
            <a:off x="1691680" y="4125799"/>
            <a:ext cx="4032448" cy="1247417"/>
          </a:xfrm>
          <a:prstGeom prst="rect">
            <a:avLst/>
          </a:prstGeom>
          <a:effectLst>
            <a:reflection blurRad="6350" stA="50000" endA="300" endPos="90000" dir="5400000" sy="-100000" algn="bl" rotWithShape="0"/>
          </a:effectLst>
        </p:spPr>
      </p:pic>
      <p:sp>
        <p:nvSpPr>
          <p:cNvPr id="16" name="سهم إلى اليسار 15">
            <a:hlinkClick r:id="rId10" action="ppaction://hlinksldjump"/>
          </p:cNvPr>
          <p:cNvSpPr/>
          <p:nvPr/>
        </p:nvSpPr>
        <p:spPr>
          <a:xfrm>
            <a:off x="755576" y="5373216"/>
            <a:ext cx="576064"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p>
        </p:txBody>
      </p:sp>
      <p:pic>
        <p:nvPicPr>
          <p:cNvPr id="9" name="صورة 8"/>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057650" y="980728"/>
            <a:ext cx="1028700" cy="1428750"/>
          </a:xfrm>
          <a:prstGeom prst="rect">
            <a:avLst/>
          </a:prstGeom>
        </p:spPr>
      </p:pic>
    </p:spTree>
    <p:extLst>
      <p:ext uri="{BB962C8B-B14F-4D97-AF65-F5344CB8AC3E}">
        <p14:creationId xmlns:p14="http://schemas.microsoft.com/office/powerpoint/2010/main" val="16414082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سهم إلى اليسار 2">
            <a:hlinkClick r:id="rId3" action="ppaction://hlinksldjump"/>
          </p:cNvPr>
          <p:cNvSpPr/>
          <p:nvPr/>
        </p:nvSpPr>
        <p:spPr>
          <a:xfrm>
            <a:off x="1331640" y="5373216"/>
            <a:ext cx="576064"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p>
        </p:txBody>
      </p:sp>
      <p:sp>
        <p:nvSpPr>
          <p:cNvPr id="2" name="مستطيل 1"/>
          <p:cNvSpPr/>
          <p:nvPr/>
        </p:nvSpPr>
        <p:spPr>
          <a:xfrm>
            <a:off x="4479634" y="2967335"/>
            <a:ext cx="524413" cy="923330"/>
          </a:xfrm>
          <a:prstGeom prst="rect">
            <a:avLst/>
          </a:prstGeom>
          <a:noFill/>
        </p:spPr>
        <p:txBody>
          <a:bodyPr wrap="square" lIns="91440" tIns="45720" rIns="91440" bIns="45720">
            <a:spAutoFit/>
          </a:bodyPr>
          <a:lstStyle/>
          <a:p>
            <a:pPr algn="ctr"/>
            <a:endParaRPr lang="ar-SA"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 name="مستطيل 5"/>
          <p:cNvSpPr/>
          <p:nvPr/>
        </p:nvSpPr>
        <p:spPr>
          <a:xfrm>
            <a:off x="2980058" y="2967335"/>
            <a:ext cx="3183884" cy="923330"/>
          </a:xfrm>
          <a:prstGeom prst="rect">
            <a:avLst/>
          </a:prstGeom>
        </p:spPr>
        <p:txBody>
          <a:bodyPr wrap="none">
            <a:spAutoFit/>
          </a:bodyPr>
          <a:lstStyle/>
          <a:p>
            <a:pPr lvl="0" algn="ctr"/>
            <a:r>
              <a:rPr lang="ar-OM" sz="5400" b="1" cap="all" dirty="0">
                <a:ln/>
                <a:solidFill>
                  <a:srgbClr val="9E8E5C"/>
                </a:solidFill>
                <a:effectLst>
                  <a:outerShdw blurRad="19685" dist="12700" dir="5400000" algn="tl" rotWithShape="0">
                    <a:srgbClr val="9E8E5C">
                      <a:satMod val="130000"/>
                      <a:alpha val="60000"/>
                    </a:srgbClr>
                  </a:outerShdw>
                  <a:reflection blurRad="10000" stA="55000" endPos="48000" dist="500" dir="5400000" sy="-100000" algn="bl" rotWithShape="0"/>
                </a:effectLst>
              </a:rPr>
              <a:t>تــــم </a:t>
            </a:r>
            <a:r>
              <a:rPr lang="ar-OM" sz="5400" b="1" cap="all" dirty="0" err="1">
                <a:ln/>
                <a:solidFill>
                  <a:srgbClr val="9E8E5C"/>
                </a:solidFill>
                <a:effectLst>
                  <a:outerShdw blurRad="19685" dist="12700" dir="5400000" algn="tl" rotWithShape="0">
                    <a:srgbClr val="9E8E5C">
                      <a:satMod val="130000"/>
                      <a:alpha val="60000"/>
                    </a:srgbClr>
                  </a:outerShdw>
                  <a:reflection blurRad="10000" stA="55000" endPos="48000" dist="500" dir="5400000" sy="-100000" algn="bl" rotWithShape="0"/>
                </a:effectLst>
              </a:rPr>
              <a:t>بحمــدلله</a:t>
            </a:r>
            <a:endParaRPr lang="ar-SA" sz="5400" b="1" cap="all" dirty="0">
              <a:ln/>
              <a:solidFill>
                <a:srgbClr val="9E8E5C"/>
              </a:solidFill>
              <a:effectLst>
                <a:outerShdw blurRad="19685" dist="12700" dir="5400000" algn="tl" rotWithShape="0">
                  <a:srgbClr val="9E8E5C">
                    <a:satMod val="130000"/>
                    <a:alpha val="60000"/>
                  </a:srgbClr>
                </a:outerShdw>
                <a:reflection blurRad="10000" stA="55000" endPos="48000" dist="500" dir="5400000" sy="-100000" algn="bl" rotWithShape="0"/>
              </a:effectLst>
            </a:endParaRPr>
          </a:p>
        </p:txBody>
      </p:sp>
    </p:spTree>
    <p:extLst>
      <p:ext uri="{BB962C8B-B14F-4D97-AF65-F5344CB8AC3E}">
        <p14:creationId xmlns:p14="http://schemas.microsoft.com/office/powerpoint/2010/main" val="4101770081"/>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lnSpcReduction="10000"/>
          </a:bodyPr>
          <a:lstStyle/>
          <a:p>
            <a:r>
              <a:rPr lang="ar-OM" sz="1600" dirty="0" smtClean="0"/>
              <a:t>إنّ عمليّة التدخين عمليّة يتمّ فيها حرق لمادّة غالباً ما تكون التّبغ، ومن هنا فإنّه يتمّ تذوّق الدّخان أو استنشاقه. كما وتتمّ هذه العمليّة باعتبارها المقام الأول في الممارسة للترّويح عن النّفس، وذلك عن طريق استخدام المخدّر.</a:t>
            </a:r>
          </a:p>
          <a:p>
            <a:r>
              <a:rPr lang="ar-OM" sz="1600" dirty="0" smtClean="0"/>
              <a:t>إنّ ما يصدر عن هذا الاحتراق هو مادّة ذات فعاليّة مخدّرة مثل النّيكوتين؛ فهذا ما يجعلها متاحةً للامتصاص من خلال الرّئة، </a:t>
            </a:r>
            <a:r>
              <a:rPr lang="ar-OM" sz="1600" dirty="0"/>
              <a:t>وفي بعض الأحيان تتمّ هذه الممارسة كجزء من الطقوس </a:t>
            </a:r>
            <a:r>
              <a:rPr lang="ar-OM" sz="1600" dirty="0" smtClean="0"/>
              <a:t>الدينيّة.</a:t>
            </a:r>
          </a:p>
          <a:p>
            <a:r>
              <a:rPr lang="ar-OM" sz="1600" dirty="0"/>
              <a:t>لكي تحدث حالة من الغفوة والتّنوير الرّوحي. وفي عالمنا تعتبر السّجائر من أكثر الوسائل شيوعاً للتّدخين في عصرنا ووقتنا الرّاهن؛ من حيث صناعة السّجائر يدويّاً أو صناعيّاً، وذلك من التّبغ السّائب وورق لفّ السّجائر.</a:t>
            </a:r>
          </a:p>
          <a:p>
            <a:endParaRPr lang="ar-OM" sz="1600" dirty="0"/>
          </a:p>
        </p:txBody>
      </p:sp>
      <p:sp>
        <p:nvSpPr>
          <p:cNvPr id="4" name="مستطيل 3"/>
          <p:cNvSpPr/>
          <p:nvPr/>
        </p:nvSpPr>
        <p:spPr>
          <a:xfrm>
            <a:off x="2699534" y="1124744"/>
            <a:ext cx="3744936" cy="923330"/>
          </a:xfrm>
          <a:prstGeom prst="rect">
            <a:avLst/>
          </a:prstGeom>
          <a:noFill/>
        </p:spPr>
        <p:txBody>
          <a:bodyPr wrap="none" lIns="91440" tIns="45720" rIns="91440" bIns="45720">
            <a:spAutoFit/>
          </a:bodyPr>
          <a:lstStyle/>
          <a:p>
            <a:pPr algn="ctr"/>
            <a:r>
              <a:rPr lang="ar-OM" sz="5400" b="1" dirty="0" smtClean="0">
                <a:ln w="12700">
                  <a:solidFill>
                    <a:schemeClr val="tx2">
                      <a:satMod val="155000"/>
                    </a:schemeClr>
                  </a:solidFill>
                  <a:prstDash val="solid"/>
                </a:ln>
                <a:solidFill>
                  <a:schemeClr val="bg2">
                    <a:tint val="85000"/>
                    <a:satMod val="155000"/>
                  </a:schemeClr>
                </a:solidFill>
                <a:effectLst>
                  <a:glow rad="228600">
                    <a:schemeClr val="accent6">
                      <a:satMod val="175000"/>
                      <a:alpha val="40000"/>
                    </a:schemeClr>
                  </a:glow>
                  <a:outerShdw blurRad="41275" dist="20320" dir="1800000" algn="tl" rotWithShape="0">
                    <a:srgbClr val="000000">
                      <a:alpha val="40000"/>
                    </a:srgbClr>
                  </a:outerShdw>
                </a:effectLst>
              </a:rPr>
              <a:t>تعريف التدخــين</a:t>
            </a:r>
            <a:endParaRPr lang="ar-SA" sz="5400" b="1" dirty="0">
              <a:ln w="12700">
                <a:solidFill>
                  <a:schemeClr val="tx2">
                    <a:satMod val="155000"/>
                  </a:schemeClr>
                </a:solidFill>
                <a:prstDash val="solid"/>
              </a:ln>
              <a:solidFill>
                <a:schemeClr val="bg2">
                  <a:tint val="85000"/>
                  <a:satMod val="155000"/>
                </a:schemeClr>
              </a:solidFill>
              <a:effectLst>
                <a:glow rad="228600">
                  <a:schemeClr val="accent6">
                    <a:satMod val="175000"/>
                    <a:alpha val="40000"/>
                  </a:schemeClr>
                </a:glow>
                <a:outerShdw blurRad="41275" dist="20320" dir="1800000" algn="tl" rotWithShape="0">
                  <a:srgbClr val="000000">
                    <a:alpha val="40000"/>
                  </a:srgbClr>
                </a:outerShdw>
              </a:effectLst>
            </a:endParaRPr>
          </a:p>
        </p:txBody>
      </p:sp>
      <p:sp>
        <p:nvSpPr>
          <p:cNvPr id="7" name="سهم إلى اليسار 6">
            <a:hlinkClick r:id="rId3" action="ppaction://hlinksldjump"/>
          </p:cNvPr>
          <p:cNvSpPr/>
          <p:nvPr/>
        </p:nvSpPr>
        <p:spPr>
          <a:xfrm>
            <a:off x="1331640" y="5373216"/>
            <a:ext cx="576064"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p>
        </p:txBody>
      </p:sp>
      <p:pic>
        <p:nvPicPr>
          <p:cNvPr id="2" name="صورة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8264" y="764704"/>
            <a:ext cx="1028700" cy="1428750"/>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870446"/>
            <a:ext cx="1030287"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99445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type.wav"/>
                                        </p:tgtEl>
                                      </p:cMediaNode>
                                    </p:audio>
                                  </p:sub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type.wav"/>
                                        </p:tgtEl>
                                      </p:cMediaNode>
                                    </p:audio>
                                  </p:sub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endParaRPr lang="ar-OM" dirty="0" smtClean="0"/>
          </a:p>
          <a:p>
            <a:r>
              <a:rPr lang="ar-OM" dirty="0" smtClean="0"/>
              <a:t>السيجارة تحتوي على العديد من المكونات التي تدخل في تركيبها وصنعها والتي بدورها تتسبب في إحداث الإصابة بالسرطانات ومن هذه المكونات التبغ والذي يعد المكون الأساسي للسيجارة فهو يتكون من عدة مركبات تتحدد نسبها حسب نوع السيجارة ، ومن هذه المركبات ما يسمى بالكربون المؤكسد والفحوم العطرية والأكرولين والقار والقطران والنيكوتين و أول أكسيد الكربون و أكسيد النيتروجين </a:t>
            </a:r>
            <a:r>
              <a:rPr lang="ar-OM" dirty="0"/>
              <a:t>و أسيتون و بلاستيك و بنزين ومبيدات حشرية </a:t>
            </a:r>
            <a:r>
              <a:rPr lang="ar-OM" dirty="0" smtClean="0"/>
              <a:t>سامة.</a:t>
            </a:r>
            <a:endParaRPr lang="ar-OM" dirty="0"/>
          </a:p>
        </p:txBody>
      </p:sp>
      <p:sp>
        <p:nvSpPr>
          <p:cNvPr id="5" name="مستطيل 4"/>
          <p:cNvSpPr/>
          <p:nvPr/>
        </p:nvSpPr>
        <p:spPr>
          <a:xfrm>
            <a:off x="2411760" y="1124744"/>
            <a:ext cx="3945312"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OM"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مكونات التدخــين</a:t>
            </a:r>
            <a:endParaRPr lang="ar-SA"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2" name="صورة 1"/>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49685" y="1143199"/>
            <a:ext cx="1362075" cy="904875"/>
          </a:xfrm>
          <a:prstGeom prst="rect">
            <a:avLst/>
          </a:prstGeom>
        </p:spPr>
      </p:pic>
      <p:pic>
        <p:nvPicPr>
          <p:cNvPr id="6" name="صورة 5"/>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324308" y="1191094"/>
            <a:ext cx="1362075" cy="904875"/>
          </a:xfrm>
          <a:prstGeom prst="rect">
            <a:avLst/>
          </a:prstGeom>
        </p:spPr>
      </p:pic>
    </p:spTree>
    <p:extLst>
      <p:ext uri="{BB962C8B-B14F-4D97-AF65-F5344CB8AC3E}">
        <p14:creationId xmlns:p14="http://schemas.microsoft.com/office/powerpoint/2010/main" val="230661008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7584" y="2348880"/>
            <a:ext cx="7272808" cy="3240360"/>
          </a:xfrm>
        </p:spPr>
        <p:txBody>
          <a:bodyPr>
            <a:normAutofit/>
          </a:bodyPr>
          <a:lstStyle/>
          <a:p>
            <a:r>
              <a:rPr lang="ar-OM" sz="1600" dirty="0" smtClean="0"/>
              <a:t>يسمى </a:t>
            </a:r>
            <a:r>
              <a:rPr lang="ar-OM" sz="1600" dirty="0"/>
              <a:t>بالكادميون الذي اشتهر استحدامه لعملية شحن البطارية </a:t>
            </a:r>
            <a:r>
              <a:rPr lang="ar-OM" sz="1600" dirty="0" smtClean="0"/>
              <a:t>ومادة النيكوتين </a:t>
            </a:r>
            <a:r>
              <a:rPr lang="ar-OM" sz="1600" dirty="0"/>
              <a:t>والتي تتسبب في الإصابة بالإدمان وصعوبة الإقلاع عن تدخين السيجارة و مركب الأمونيا الذي </a:t>
            </a:r>
            <a:r>
              <a:rPr lang="ar-OM" sz="1600" dirty="0" smtClean="0"/>
              <a:t>يستخدم </a:t>
            </a:r>
            <a:r>
              <a:rPr lang="ar-OM" sz="1600" dirty="0"/>
              <a:t>كثيراً عملية تنظيف الحمامات والأرضيات ونترات البنزين يعد نوع من أنواع البنزين الذي يسبب التسمم مركب الميثانول الذي هو عبارة عن وقود يستخدم للصواريخ أما ما يسمى بالأسيتيلين فهو عبارة </a:t>
            </a:r>
            <a:r>
              <a:rPr lang="ar-OM" sz="1600" dirty="0" smtClean="0"/>
              <a:t>عن</a:t>
            </a:r>
          </a:p>
          <a:p>
            <a:pPr indent="0">
              <a:buNone/>
            </a:pPr>
            <a:r>
              <a:rPr lang="ar-OM" sz="1600" dirty="0"/>
              <a:t>غاز لا لون له يستخدم في تنظيف الحمامات ومركب الميثان الذي يدخل أيضاً في تكوين السيجارة هذا الغاز يكثر استخدامه في المناجم والمستنقعات و مركب النيكوتين يتسبب في إحداث التقيؤ والتسبب في الشعور بالغثيان و يتسبب في العزوف عن تناول الطعام و التسبب في فقدان الشهية ، أيضاً يتسبب النيكوتين في التسبب بارتفاع ضغط الدم وتسارع دقات </a:t>
            </a:r>
            <a:r>
              <a:rPr lang="ar-OM" sz="1600" dirty="0" smtClean="0"/>
              <a:t>القلب.</a:t>
            </a:r>
            <a:endParaRPr lang="ar-OM" sz="1600" dirty="0"/>
          </a:p>
          <a:p>
            <a:endParaRPr lang="ar-OM" dirty="0"/>
          </a:p>
        </p:txBody>
      </p:sp>
      <p:pic>
        <p:nvPicPr>
          <p:cNvPr id="2" name="صورة 1"/>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843808" y="980728"/>
            <a:ext cx="3096344" cy="1076325"/>
          </a:xfrm>
          <a:prstGeom prst="rect">
            <a:avLst/>
          </a:prstGeom>
        </p:spPr>
      </p:pic>
    </p:spTree>
    <p:extLst>
      <p:ext uri="{BB962C8B-B14F-4D97-AF65-F5344CB8AC3E}">
        <p14:creationId xmlns:p14="http://schemas.microsoft.com/office/powerpoint/2010/main" val="329753164"/>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a:bodyPr>
          <a:lstStyle/>
          <a:p>
            <a:pPr indent="0">
              <a:buNone/>
            </a:pPr>
            <a:r>
              <a:rPr lang="ar-OM" dirty="0" smtClean="0"/>
              <a:t>وإحداث </a:t>
            </a:r>
            <a:r>
              <a:rPr lang="ar-OM" dirty="0"/>
              <a:t>تسارع في عملية التنفس و تؤثر مادة النيكوتين على الجهاز العصبي </a:t>
            </a:r>
            <a:r>
              <a:rPr lang="ar-OM" dirty="0" smtClean="0"/>
              <a:t>للشخص </a:t>
            </a:r>
            <a:r>
              <a:rPr lang="ar-OM" dirty="0"/>
              <a:t>الذي يتناول السجائر ومركب أكسيد الكربون يعمل على التسبب في إحداث تجلطات في الدم و انسداد في الشرايين وتتسبب في ترسب الكوليسترول والدهون والنيكوتين يتسبب أيضاً في إحداث عجز في عملية مرور الأكسجين للدم ،مركب القطران ، تعيق هذه المادة عملية تبادل الغازات في </a:t>
            </a:r>
            <a:r>
              <a:rPr lang="ar-OM" dirty="0" smtClean="0"/>
              <a:t>الحويصلات </a:t>
            </a:r>
            <a:r>
              <a:rPr lang="ar-OM" dirty="0"/>
              <a:t>الهوائية وتعرّض متناول السجائر للإصابة بالعديد من السرطانات و ذلك لاحتوائها على مواد ضارة هيدروكربونية شكلها لزج تتجمع في الحويصلات الهوائية عملية التدخين تعرف على أنها عملية يتم فيها حرق مادة و التبغ على الأغلب يعتبر هذه المادة</a:t>
            </a:r>
          </a:p>
          <a:p>
            <a:pPr indent="0">
              <a:buNone/>
            </a:pPr>
            <a:endParaRPr lang="ar-OM" dirty="0"/>
          </a:p>
        </p:txBody>
      </p:sp>
      <p:pic>
        <p:nvPicPr>
          <p:cNvPr id="4" name="صورة 3"/>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843808" y="980728"/>
            <a:ext cx="3096344" cy="1076325"/>
          </a:xfrm>
          <a:prstGeom prst="rect">
            <a:avLst/>
          </a:prstGeom>
        </p:spPr>
      </p:pic>
    </p:spTree>
    <p:extLst>
      <p:ext uri="{BB962C8B-B14F-4D97-AF65-F5344CB8AC3E}">
        <p14:creationId xmlns:p14="http://schemas.microsoft.com/office/powerpoint/2010/main" val="93548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r>
              <a:rPr lang="ar-OM" dirty="0"/>
              <a:t>وعملية الحرق تتم عن طريق </a:t>
            </a:r>
            <a:r>
              <a:rPr lang="ar-OM" dirty="0" smtClean="0"/>
              <a:t>استنشاق السيجارة </a:t>
            </a:r>
            <a:r>
              <a:rPr lang="ar-OM" dirty="0"/>
              <a:t>وتذوقها عند حرقها وتكون ملفوفة بورق لف السجائر ، ويكون هدف من يقوم بتناولها كوسيلة للتنفيس عن ضغوطات نفسية داخلية ، أو وسيلة من وسائل الترويح عن النفس ،</a:t>
            </a:r>
            <a:r>
              <a:rPr lang="ar-OM" dirty="0" smtClean="0"/>
              <a:t>التبغ المكون </a:t>
            </a:r>
            <a:r>
              <a:rPr lang="ar-OM" dirty="0"/>
              <a:t>الأساسي للسيجارة يمر في </a:t>
            </a:r>
            <a:r>
              <a:rPr lang="ar-OM" dirty="0" smtClean="0"/>
              <a:t>مراحل </a:t>
            </a:r>
            <a:r>
              <a:rPr lang="ar-OM" dirty="0"/>
              <a:t>متعددة من هذه المراحل كالتجفيف ثم التسوية والتخمير والتعتيق والتدريج والخلط ومن ثم تجري بعض التعديلات على التبغ المجفف كتعديل الرطوبة والخلط </a:t>
            </a:r>
            <a:r>
              <a:rPr lang="ar-OM" dirty="0" smtClean="0"/>
              <a:t>والتسلي </a:t>
            </a:r>
            <a:r>
              <a:rPr lang="ar-OM" dirty="0"/>
              <a:t>والتعسيل والفرم .الغازات في </a:t>
            </a:r>
            <a:r>
              <a:rPr lang="ar-OM" dirty="0" smtClean="0"/>
              <a:t>الحويصلات </a:t>
            </a:r>
            <a:r>
              <a:rPr lang="ar-OM" dirty="0"/>
              <a:t>الهوائية وتعرّض متناول السجائر للإصابة بالعديد من السرطانات و ذلك لاحتوائها على مواد ضارة هيدروكربونية .</a:t>
            </a:r>
          </a:p>
        </p:txBody>
      </p:sp>
      <p:pic>
        <p:nvPicPr>
          <p:cNvPr id="4" name="صورة 3"/>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843808" y="980728"/>
            <a:ext cx="3096344" cy="1076325"/>
          </a:xfrm>
          <a:prstGeom prst="rect">
            <a:avLst/>
          </a:prstGeom>
        </p:spPr>
      </p:pic>
    </p:spTree>
    <p:extLst>
      <p:ext uri="{BB962C8B-B14F-4D97-AF65-F5344CB8AC3E}">
        <p14:creationId xmlns:p14="http://schemas.microsoft.com/office/powerpoint/2010/main" val="231041510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r>
              <a:rPr lang="ar-OM" dirty="0" smtClean="0"/>
              <a:t>شكلها </a:t>
            </a:r>
            <a:r>
              <a:rPr lang="ar-OM" dirty="0"/>
              <a:t>لزج تتجمع في الحويصلات الهوائية عملية التدخين تعرف على أنها عملية يتم فيها حرق مادة و </a:t>
            </a:r>
            <a:r>
              <a:rPr lang="ar-OM" dirty="0" smtClean="0"/>
              <a:t>التبغ على </a:t>
            </a:r>
            <a:r>
              <a:rPr lang="ar-OM" dirty="0"/>
              <a:t>الأغلب يعتبر هذه المادة وعملية الحرق تتم عن طريق استنشاق السيجارة وتذوقها عند حرقها وتكون ملفوفة بورق لف السجائر ، ويكون هدف من يقوم بتناولها كوسيلة للتنفيس عن ضغوطات نفسية داخلية ، أو وسيلة من وسائل الترويح عن النفس ،التبغ المكون الأساسي للسيجارة يمر في </a:t>
            </a:r>
            <a:r>
              <a:rPr lang="ar-OM" dirty="0" smtClean="0"/>
              <a:t>مراحل </a:t>
            </a:r>
            <a:r>
              <a:rPr lang="ar-OM" dirty="0"/>
              <a:t>متعددة من هذه المراحل كالتجفيف ثم التسوية والتخمير والتعتيق والتدريج والخلط ومن ثم تجري بعض التعديلات على التبغ المجفف كتعديل الرطوبة والخلط والتسليخ والتعسيل والفرم.</a:t>
            </a:r>
          </a:p>
          <a:p>
            <a:pPr indent="0">
              <a:buNone/>
            </a:pPr>
            <a:endParaRPr lang="ar-OM" dirty="0"/>
          </a:p>
        </p:txBody>
      </p:sp>
      <p:sp>
        <p:nvSpPr>
          <p:cNvPr id="4" name="سهم إلى اليسار 3">
            <a:hlinkClick r:id="rId2" action="ppaction://hlinksldjump"/>
          </p:cNvPr>
          <p:cNvSpPr/>
          <p:nvPr/>
        </p:nvSpPr>
        <p:spPr>
          <a:xfrm>
            <a:off x="1331640" y="5373216"/>
            <a:ext cx="576064"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p>
        </p:txBody>
      </p:sp>
      <p:pic>
        <p:nvPicPr>
          <p:cNvPr id="5" name="صورة 4"/>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843808" y="980728"/>
            <a:ext cx="3096344" cy="1076325"/>
          </a:xfrm>
          <a:prstGeom prst="rect">
            <a:avLst/>
          </a:prstGeom>
        </p:spPr>
      </p:pic>
    </p:spTree>
    <p:extLst>
      <p:ext uri="{BB962C8B-B14F-4D97-AF65-F5344CB8AC3E}">
        <p14:creationId xmlns:p14="http://schemas.microsoft.com/office/powerpoint/2010/main" val="230857909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blipFill>
            <a:blip r:embed="rId2"/>
            <a:tile tx="0" ty="0" sx="100000" sy="100000" flip="none" algn="tl"/>
          </a:blipFill>
        </p:spPr>
        <p:txBody>
          <a:bodyPr/>
          <a:lstStyle/>
          <a:p>
            <a:r>
              <a:rPr lang="ar-OM" b="1" u="sng" dirty="0"/>
              <a:t>هناك وسائل كثيرة </a:t>
            </a:r>
            <a:r>
              <a:rPr lang="ar-OM" b="1" u="sng" dirty="0" smtClean="0"/>
              <a:t>للتّدخين :-</a:t>
            </a:r>
          </a:p>
          <a:p>
            <a:pPr indent="0">
              <a:buNone/>
            </a:pPr>
            <a:r>
              <a:rPr lang="ar-OM" b="1" i="1" dirty="0" smtClean="0"/>
              <a:t>1-   الغليون .</a:t>
            </a:r>
          </a:p>
          <a:p>
            <a:pPr indent="0">
              <a:buNone/>
            </a:pPr>
            <a:r>
              <a:rPr lang="ar-OM" b="1" i="1" dirty="0" smtClean="0"/>
              <a:t>2- السّيجار.</a:t>
            </a:r>
          </a:p>
          <a:p>
            <a:pPr indent="0">
              <a:buNone/>
            </a:pPr>
            <a:r>
              <a:rPr lang="ar-OM" b="1" i="1" dirty="0" smtClean="0"/>
              <a:t>3- الشّيشة .</a:t>
            </a:r>
          </a:p>
          <a:p>
            <a:pPr indent="0">
              <a:buNone/>
            </a:pPr>
            <a:r>
              <a:rPr lang="ar-OM" b="1" i="1" dirty="0" smtClean="0"/>
              <a:t>4- البونج .</a:t>
            </a:r>
          </a:p>
          <a:p>
            <a:pPr indent="0">
              <a:buNone/>
            </a:pPr>
            <a:r>
              <a:rPr lang="ar-OM" b="1" i="1" dirty="0" smtClean="0"/>
              <a:t>5- الغليون </a:t>
            </a:r>
            <a:r>
              <a:rPr lang="ar-OM" b="1" i="1" dirty="0"/>
              <a:t>المائي</a:t>
            </a:r>
            <a:r>
              <a:rPr lang="ar-OM" dirty="0"/>
              <a:t>.</a:t>
            </a:r>
          </a:p>
        </p:txBody>
      </p:sp>
      <p:sp>
        <p:nvSpPr>
          <p:cNvPr id="4" name="مستطيل 3"/>
          <p:cNvSpPr/>
          <p:nvPr/>
        </p:nvSpPr>
        <p:spPr>
          <a:xfrm>
            <a:off x="2613772" y="1124744"/>
            <a:ext cx="3916457" cy="923330"/>
          </a:xfrm>
          <a:prstGeom prst="rect">
            <a:avLst/>
          </a:prstGeom>
          <a:noFill/>
        </p:spPr>
        <p:txBody>
          <a:bodyPr wrap="none" lIns="91440" tIns="45720" rIns="91440" bIns="45720">
            <a:spAutoFit/>
          </a:bodyPr>
          <a:lstStyle/>
          <a:p>
            <a:pPr algn="ctr"/>
            <a:r>
              <a:rPr lang="ar-OM" sz="5400" b="1" spc="300" dirty="0" smtClean="0">
                <a:ln w="11430" cmpd="sng">
                  <a:solidFill>
                    <a:srgbClr val="7030A0"/>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139700">
                    <a:schemeClr val="accent2">
                      <a:satMod val="175000"/>
                      <a:alpha val="40000"/>
                    </a:schemeClr>
                  </a:glow>
                </a:effectLst>
              </a:rPr>
              <a:t>وسائل التدخين</a:t>
            </a:r>
            <a:endParaRPr lang="ar-OM" sz="5400" b="1" spc="300" dirty="0">
              <a:ln w="11430" cmpd="sng">
                <a:solidFill>
                  <a:srgbClr val="7030A0"/>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139700">
                  <a:schemeClr val="accent2">
                    <a:satMod val="175000"/>
                    <a:alpha val="40000"/>
                  </a:schemeClr>
                </a:glow>
              </a:effectLst>
            </a:endParaRPr>
          </a:p>
        </p:txBody>
      </p:sp>
      <p:sp>
        <p:nvSpPr>
          <p:cNvPr id="6" name="سهم إلى اليسار 5">
            <a:hlinkClick r:id="rId3" action="ppaction://hlinksldjump"/>
          </p:cNvPr>
          <p:cNvSpPr/>
          <p:nvPr/>
        </p:nvSpPr>
        <p:spPr>
          <a:xfrm>
            <a:off x="1326839" y="5589240"/>
            <a:ext cx="576064"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p>
        </p:txBody>
      </p:sp>
      <p:pic>
        <p:nvPicPr>
          <p:cNvPr id="2" name="صورة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616" y="840791"/>
            <a:ext cx="1285875" cy="1238250"/>
          </a:xfrm>
          <a:prstGeom prst="rect">
            <a:avLst/>
          </a:prstGeom>
        </p:spPr>
      </p:pic>
    </p:spTree>
    <p:extLst>
      <p:ext uri="{BB962C8B-B14F-4D97-AF65-F5344CB8AC3E}">
        <p14:creationId xmlns:p14="http://schemas.microsoft.com/office/powerpoint/2010/main" val="42240541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3">
                                            <p:bg/>
                                          </p:spTgt>
                                        </p:tgtEl>
                                        <p:attrNameLst>
                                          <p:attrName>style.visibility</p:attrName>
                                        </p:attrNameLst>
                                      </p:cBhvr>
                                      <p:to>
                                        <p:strVal val="visible"/>
                                      </p:to>
                                    </p:set>
                                    <p:animEffect transition="in" filter="fade">
                                      <p:cBhvr>
                                        <p:cTn id="25" dur="2000"/>
                                        <p:tgtEl>
                                          <p:spTgt spid="3">
                                            <p:bg/>
                                          </p:spTgt>
                                        </p:tgtEl>
                                      </p:cBhvr>
                                    </p:animEffect>
                                    <p:anim calcmode="lin" valueType="num">
                                      <p:cBhvr>
                                        <p:cTn id="26" dur="2000" fill="hold"/>
                                        <p:tgtEl>
                                          <p:spTgt spid="3">
                                            <p:bg/>
                                          </p:spTgt>
                                        </p:tgtEl>
                                        <p:attrNameLst>
                                          <p:attrName>ppt_w</p:attrName>
                                        </p:attrNameLst>
                                      </p:cBhvr>
                                      <p:tavLst>
                                        <p:tav tm="0" fmla="#ppt_w*sin(2.5*pi*$)">
                                          <p:val>
                                            <p:fltVal val="0"/>
                                          </p:val>
                                        </p:tav>
                                        <p:tav tm="100000">
                                          <p:val>
                                            <p:fltVal val="1"/>
                                          </p:val>
                                        </p:tav>
                                      </p:tavLst>
                                    </p:anim>
                                    <p:anim calcmode="lin" valueType="num">
                                      <p:cBhvr>
                                        <p:cTn id="27" dur="2000" fill="hold"/>
                                        <p:tgtEl>
                                          <p:spTgt spid="3">
                                            <p:bg/>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2000"/>
                                        <p:tgtEl>
                                          <p:spTgt spid="3">
                                            <p:txEl>
                                              <p:pRg st="0" end="0"/>
                                            </p:txEl>
                                          </p:spTgt>
                                        </p:tgtEl>
                                      </p:cBhvr>
                                    </p:animEffect>
                                    <p:anim calcmode="lin" valueType="num">
                                      <p:cBhvr>
                                        <p:cTn id="3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34"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fade">
                                      <p:cBhvr>
                                        <p:cTn id="39" dur="2000"/>
                                        <p:tgtEl>
                                          <p:spTgt spid="3">
                                            <p:txEl>
                                              <p:pRg st="1" end="1"/>
                                            </p:txEl>
                                          </p:spTgt>
                                        </p:tgtEl>
                                      </p:cBhvr>
                                    </p:animEffect>
                                    <p:anim calcmode="lin" valueType="num">
                                      <p:cBhvr>
                                        <p:cTn id="40"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41"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45" presetClass="entr" presetSubtype="0" fill="hold" grpId="0"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fade">
                                      <p:cBhvr>
                                        <p:cTn id="46" dur="2000"/>
                                        <p:tgtEl>
                                          <p:spTgt spid="3">
                                            <p:txEl>
                                              <p:pRg st="2" end="2"/>
                                            </p:txEl>
                                          </p:spTgt>
                                        </p:tgtEl>
                                      </p:cBhvr>
                                    </p:animEffect>
                                    <p:anim calcmode="lin" valueType="num">
                                      <p:cBhvr>
                                        <p:cTn id="47"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48"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45" presetClass="entr" presetSubtype="0" fill="hold" grpId="0" nodeType="click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Effect transition="in" filter="fade">
                                      <p:cBhvr>
                                        <p:cTn id="53" dur="2000"/>
                                        <p:tgtEl>
                                          <p:spTgt spid="3">
                                            <p:txEl>
                                              <p:pRg st="3" end="3"/>
                                            </p:txEl>
                                          </p:spTgt>
                                        </p:tgtEl>
                                      </p:cBhvr>
                                    </p:animEffect>
                                    <p:anim calcmode="lin" valueType="num">
                                      <p:cBhvr>
                                        <p:cTn id="54"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55"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45" presetClass="entr" presetSubtype="0" fill="hold" grpId="0" nodeType="click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Effect transition="in" filter="fade">
                                      <p:cBhvr>
                                        <p:cTn id="60" dur="2000"/>
                                        <p:tgtEl>
                                          <p:spTgt spid="3">
                                            <p:txEl>
                                              <p:pRg st="4" end="4"/>
                                            </p:txEl>
                                          </p:spTgt>
                                        </p:tgtEl>
                                      </p:cBhvr>
                                    </p:animEffect>
                                    <p:anim calcmode="lin" valueType="num">
                                      <p:cBhvr>
                                        <p:cTn id="61"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62"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45" presetClass="entr" presetSubtype="0" fill="hold" grpId="0" nodeType="click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animEffect transition="in" filter="fade">
                                      <p:cBhvr>
                                        <p:cTn id="67" dur="2000"/>
                                        <p:tgtEl>
                                          <p:spTgt spid="3">
                                            <p:txEl>
                                              <p:pRg st="5" end="5"/>
                                            </p:txEl>
                                          </p:spTgt>
                                        </p:tgtEl>
                                      </p:cBhvr>
                                    </p:animEffect>
                                    <p:anim calcmode="lin" valueType="num">
                                      <p:cBhvr>
                                        <p:cTn id="68"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69"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45" presetClass="entr" presetSubtype="0" fill="hold" nodeType="click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fade">
                                      <p:cBhvr>
                                        <p:cTn id="74" dur="2000"/>
                                        <p:tgtEl>
                                          <p:spTgt spid="2"/>
                                        </p:tgtEl>
                                      </p:cBhvr>
                                    </p:animEffect>
                                    <p:anim calcmode="lin" valueType="num">
                                      <p:cBhvr>
                                        <p:cTn id="75" dur="2000" fill="hold"/>
                                        <p:tgtEl>
                                          <p:spTgt spid="2"/>
                                        </p:tgtEl>
                                        <p:attrNameLst>
                                          <p:attrName>ppt_w</p:attrName>
                                        </p:attrNameLst>
                                      </p:cBhvr>
                                      <p:tavLst>
                                        <p:tav tm="0" fmla="#ppt_w*sin(2.5*pi*$)">
                                          <p:val>
                                            <p:fltVal val="0"/>
                                          </p:val>
                                        </p:tav>
                                        <p:tav tm="100000">
                                          <p:val>
                                            <p:fltVal val="1"/>
                                          </p:val>
                                        </p:tav>
                                      </p:tavLst>
                                    </p:anim>
                                    <p:anim calcmode="lin" valueType="num">
                                      <p:cBhvr>
                                        <p:cTn id="76"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فن الخياطه الرفيعة">
  <a:themeElements>
    <a:clrScheme name="فن الخياطه الرفيعة">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ربطة عنق سوداء">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فن الخياطه الرفيعة">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339</TotalTime>
  <Words>1963</Words>
  <Application>Microsoft Office PowerPoint</Application>
  <PresentationFormat>On-screen Show (4:3)</PresentationFormat>
  <Paragraphs>90</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فن الخياطه الرفيعة</vt:lpstr>
      <vt:lpstr>PowerPoint Presentation</vt:lpstr>
      <vt:lpstr>التدخين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Ahmed-Under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admin</dc:creator>
  <cp:lastModifiedBy>Muhannad Ibrahim Khaleel Amer</cp:lastModifiedBy>
  <cp:revision>51</cp:revision>
  <dcterms:created xsi:type="dcterms:W3CDTF">2015-11-24T14:21:45Z</dcterms:created>
  <dcterms:modified xsi:type="dcterms:W3CDTF">2015-12-07T09:08:52Z</dcterms:modified>
</cp:coreProperties>
</file>