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76" autoAdjust="0"/>
  </p:normalViewPr>
  <p:slideViewPr>
    <p:cSldViewPr>
      <p:cViewPr varScale="1">
        <p:scale>
          <a:sx n="54" d="100"/>
          <a:sy n="54" d="100"/>
        </p:scale>
        <p:origin x="-93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2C4016-45B7-43FF-A0BF-372D0FC9A6CA}" type="datetimeFigureOut">
              <a:rPr lang="en-US" smtClean="0"/>
              <a:pPr/>
              <a:t>12/7/2015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79380B-E485-42EC-B6D0-0A355120C899}" type="slidenum">
              <a:rPr lang="en-US" smtClean="0"/>
              <a:pPr/>
              <a:t>‹#›</a:t>
            </a:fld>
            <a:endParaRPr lang="en-US"/>
          </a:p>
        </p:txBody>
      </p:sp>
    </p:spTree>
    <p:extLst>
      <p:ext uri="{BB962C8B-B14F-4D97-AF65-F5344CB8AC3E}">
        <p14:creationId xmlns:p14="http://schemas.microsoft.com/office/powerpoint/2010/main" val="3941825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79380B-E485-42EC-B6D0-0A355120C899}"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597D71-A102-4384-9314-6988D25ECFCC}"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949C79-5608-48D6-A7A7-DAFB8D3042CE}" type="slidenum">
              <a:rPr lang="en-US" smtClean="0"/>
              <a:pPr/>
              <a:t>‹#›</a:t>
            </a:fld>
            <a:endParaRPr lang="en-US"/>
          </a:p>
        </p:txBody>
      </p:sp>
    </p:spTree>
  </p:cSld>
  <p:clrMapOvr>
    <a:masterClrMapping/>
  </p:clrMapOvr>
  <p:transition spd="slow">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597D71-A102-4384-9314-6988D25ECFCC}"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949C79-5608-48D6-A7A7-DAFB8D3042CE}" type="slidenum">
              <a:rPr lang="en-US" smtClean="0"/>
              <a:pPr/>
              <a:t>‹#›</a:t>
            </a:fld>
            <a:endParaRPr lang="en-US"/>
          </a:p>
        </p:txBody>
      </p:sp>
    </p:spTree>
  </p:cSld>
  <p:clrMapOvr>
    <a:masterClrMapping/>
  </p:clrMapOvr>
  <p:transition spd="slow">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597D71-A102-4384-9314-6988D25ECFCC}"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949C79-5608-48D6-A7A7-DAFB8D3042CE}" type="slidenum">
              <a:rPr lang="en-US" smtClean="0"/>
              <a:pPr/>
              <a:t>‹#›</a:t>
            </a:fld>
            <a:endParaRPr lang="en-US"/>
          </a:p>
        </p:txBody>
      </p:sp>
    </p:spTree>
  </p:cSld>
  <p:clrMapOvr>
    <a:masterClrMapping/>
  </p:clrMapOvr>
  <p:transition spd="slow">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597D71-A102-4384-9314-6988D25ECFCC}"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949C79-5608-48D6-A7A7-DAFB8D3042CE}" type="slidenum">
              <a:rPr lang="en-US" smtClean="0"/>
              <a:pPr/>
              <a:t>‹#›</a:t>
            </a:fld>
            <a:endParaRPr lang="en-US"/>
          </a:p>
        </p:txBody>
      </p:sp>
    </p:spTree>
  </p:cSld>
  <p:clrMapOvr>
    <a:masterClrMapping/>
  </p:clrMapOvr>
  <p:transition spd="slow">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597D71-A102-4384-9314-6988D25ECFCC}"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949C79-5608-48D6-A7A7-DAFB8D3042CE}" type="slidenum">
              <a:rPr lang="en-US" smtClean="0"/>
              <a:pPr/>
              <a:t>‹#›</a:t>
            </a:fld>
            <a:endParaRPr lang="en-US"/>
          </a:p>
        </p:txBody>
      </p:sp>
    </p:spTree>
  </p:cSld>
  <p:clrMapOvr>
    <a:masterClrMapping/>
  </p:clrMapOvr>
  <p:transition spd="slow">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597D71-A102-4384-9314-6988D25ECFCC}" type="datetimeFigureOut">
              <a:rPr lang="en-US" smtClean="0"/>
              <a:pPr/>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949C79-5608-48D6-A7A7-DAFB8D3042CE}" type="slidenum">
              <a:rPr lang="en-US" smtClean="0"/>
              <a:pPr/>
              <a:t>‹#›</a:t>
            </a:fld>
            <a:endParaRPr lang="en-US"/>
          </a:p>
        </p:txBody>
      </p:sp>
    </p:spTree>
  </p:cSld>
  <p:clrMapOvr>
    <a:masterClrMapping/>
  </p:clrMapOvr>
  <p:transition spd="slow">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597D71-A102-4384-9314-6988D25ECFCC}" type="datetimeFigureOut">
              <a:rPr lang="en-US" smtClean="0"/>
              <a:pPr/>
              <a:t>12/7/2015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949C79-5608-48D6-A7A7-DAFB8D3042CE}" type="slidenum">
              <a:rPr lang="en-US" smtClean="0"/>
              <a:pPr/>
              <a:t>‹#›</a:t>
            </a:fld>
            <a:endParaRPr lang="en-US"/>
          </a:p>
        </p:txBody>
      </p:sp>
    </p:spTree>
  </p:cSld>
  <p:clrMapOvr>
    <a:masterClrMapping/>
  </p:clrMapOvr>
  <p:transition spd="slow">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597D71-A102-4384-9314-6988D25ECFCC}" type="datetimeFigureOut">
              <a:rPr lang="en-US" smtClean="0"/>
              <a:pPr/>
              <a:t>12/7/2015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949C79-5608-48D6-A7A7-DAFB8D3042CE}" type="slidenum">
              <a:rPr lang="en-US" smtClean="0"/>
              <a:pPr/>
              <a:t>‹#›</a:t>
            </a:fld>
            <a:endParaRPr lang="en-US"/>
          </a:p>
        </p:txBody>
      </p:sp>
    </p:spTree>
  </p:cSld>
  <p:clrMapOvr>
    <a:masterClrMapping/>
  </p:clrMapOvr>
  <p:transition spd="slow">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597D71-A102-4384-9314-6988D25ECFCC}" type="datetimeFigureOut">
              <a:rPr lang="en-US" smtClean="0"/>
              <a:pPr/>
              <a:t>12/7/2015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949C79-5608-48D6-A7A7-DAFB8D3042CE}" type="slidenum">
              <a:rPr lang="en-US" smtClean="0"/>
              <a:pPr/>
              <a:t>‹#›</a:t>
            </a:fld>
            <a:endParaRPr lang="en-US"/>
          </a:p>
        </p:txBody>
      </p:sp>
    </p:spTree>
  </p:cSld>
  <p:clrMapOvr>
    <a:masterClrMapping/>
  </p:clrMapOvr>
  <p:transition spd="slow">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597D71-A102-4384-9314-6988D25ECFCC}" type="datetimeFigureOut">
              <a:rPr lang="en-US" smtClean="0"/>
              <a:pPr/>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949C79-5608-48D6-A7A7-DAFB8D3042CE}" type="slidenum">
              <a:rPr lang="en-US" smtClean="0"/>
              <a:pPr/>
              <a:t>‹#›</a:t>
            </a:fld>
            <a:endParaRPr lang="en-US"/>
          </a:p>
        </p:txBody>
      </p:sp>
    </p:spTree>
  </p:cSld>
  <p:clrMapOvr>
    <a:masterClrMapping/>
  </p:clrMapOvr>
  <p:transition spd="slow">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597D71-A102-4384-9314-6988D25ECFCC}" type="datetimeFigureOut">
              <a:rPr lang="en-US" smtClean="0"/>
              <a:pPr/>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949C79-5608-48D6-A7A7-DAFB8D3042CE}" type="slidenum">
              <a:rPr lang="en-US" smtClean="0"/>
              <a:pPr/>
              <a:t>‹#›</a:t>
            </a:fld>
            <a:endParaRPr lang="en-US"/>
          </a:p>
        </p:txBody>
      </p:sp>
    </p:spTree>
  </p:cSld>
  <p:clrMapOvr>
    <a:masterClrMapping/>
  </p:clrMapOvr>
  <p:transition spd="slow">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4000">
              <a:schemeClr val="accent2">
                <a:lumMod val="20000"/>
                <a:lumOff val="80000"/>
                <a:alpha val="18000"/>
              </a:schemeClr>
            </a:gs>
            <a:gs pos="64999">
              <a:srgbClr val="F0EBD5"/>
            </a:gs>
            <a:gs pos="100000">
              <a:srgbClr val="D1C39F"/>
            </a:gs>
          </a:gsLst>
          <a:path path="rect">
            <a:fillToRect r="100000" b="100000"/>
          </a:path>
          <a:tileRect l="-100000" t="-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597D71-A102-4384-9314-6988D25ECFCC}" type="datetimeFigureOut">
              <a:rPr lang="en-US" smtClean="0"/>
              <a:pPr/>
              <a:t>12/7/2015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49C79-5608-48D6-A7A7-DAFB8D3042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newsfla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ar-OM" dirty="0" smtClean="0"/>
              <a:t/>
            </a:r>
            <a:br>
              <a:rPr lang="ar-OM" dirty="0" smtClean="0"/>
            </a:br>
            <a:endParaRPr lang="en-US" dirty="0"/>
          </a:p>
        </p:txBody>
      </p:sp>
      <p:sp>
        <p:nvSpPr>
          <p:cNvPr id="3" name="Subtitle 2"/>
          <p:cNvSpPr>
            <a:spLocks noGrp="1"/>
          </p:cNvSpPr>
          <p:nvPr>
            <p:ph type="subTitle" idx="1"/>
          </p:nvPr>
        </p:nvSpPr>
        <p:spPr>
          <a:xfrm>
            <a:off x="2143108" y="4643446"/>
            <a:ext cx="6400800" cy="2000264"/>
          </a:xfrm>
        </p:spPr>
        <p:txBody>
          <a:bodyPr>
            <a:normAutofit/>
          </a:bodyPr>
          <a:lstStyle/>
          <a:p>
            <a:r>
              <a:rPr lang="ar-OM"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abic Typesetting" pitchFamily="66" charset="-78"/>
                <a:cs typeface="Arabic Typesetting" pitchFamily="66" charset="-78"/>
              </a:rPr>
              <a:t>تقديم الطالب :خالد بن خليفة الحوسني</a:t>
            </a:r>
            <a:r>
              <a:rPr lang="ar-OM" dirty="0" smtClean="0"/>
              <a:t> </a:t>
            </a:r>
          </a:p>
          <a:p>
            <a:r>
              <a:rPr lang="ar-OM"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abic Typesetting" pitchFamily="66" charset="-78"/>
                <a:cs typeface="Arabic Typesetting" pitchFamily="66" charset="-78"/>
              </a:rPr>
              <a:t>الرقم الجامعي: 151170</a:t>
            </a:r>
          </a:p>
          <a:p>
            <a:r>
              <a:rPr lang="ar-OM"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abic Typesetting" pitchFamily="66" charset="-78"/>
                <a:cs typeface="Arabic Typesetting" pitchFamily="66" charset="-78"/>
              </a:rPr>
              <a:t>الشعبة : الثالثة</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abic Typesetting" pitchFamily="66" charset="-78"/>
              <a:cs typeface="Arabic Typesetting" pitchFamily="66" charset="-78"/>
            </a:endParaRPr>
          </a:p>
        </p:txBody>
      </p:sp>
      <p:sp>
        <p:nvSpPr>
          <p:cNvPr id="4" name="Rectangle 3"/>
          <p:cNvSpPr/>
          <p:nvPr/>
        </p:nvSpPr>
        <p:spPr>
          <a:xfrm>
            <a:off x="3357554" y="1714488"/>
            <a:ext cx="3857652"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OM"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50" endPos="85000" dir="5400000" sy="-100000" algn="bl" rotWithShape="0"/>
                </a:effectLst>
                <a:latin typeface="Andalus" pitchFamily="18" charset="-78"/>
                <a:cs typeface="Andalus" pitchFamily="18" charset="-78"/>
              </a:rPr>
              <a:t>وكــــــــــــان</a:t>
            </a:r>
            <a:endParaRPr lang="en-US"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50" endPos="85000" dir="5400000" sy="-100000" algn="bl" rotWithShape="0"/>
              </a:effectLst>
            </a:endParaRPr>
          </a:p>
        </p:txBody>
      </p:sp>
      <p:sp>
        <p:nvSpPr>
          <p:cNvPr id="5" name="Rectangle 4"/>
          <p:cNvSpPr/>
          <p:nvPr/>
        </p:nvSpPr>
        <p:spPr>
          <a:xfrm>
            <a:off x="3660121" y="3571876"/>
            <a:ext cx="3483647" cy="923330"/>
          </a:xfrm>
          <a:prstGeom prst="rect">
            <a:avLst/>
          </a:prstGeom>
          <a:noFill/>
        </p:spPr>
        <p:txBody>
          <a:bodyPr wrap="square" lIns="91440" tIns="45720" rIns="91440" bIns="45720">
            <a:spAutoFit/>
          </a:bodyPr>
          <a:lstStyle/>
          <a:p>
            <a:pPr algn="ctr"/>
            <a:r>
              <a:rPr lang="ar-OM"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القرية الساحرة</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6" name="Picture 5" descr="1.jpg"/>
          <p:cNvPicPr>
            <a:picLocks noChangeAspect="1"/>
          </p:cNvPicPr>
          <p:nvPr/>
        </p:nvPicPr>
        <p:blipFill>
          <a:blip r:embed="rId2"/>
          <a:stretch>
            <a:fillRect/>
          </a:stretch>
        </p:blipFill>
        <p:spPr>
          <a:xfrm>
            <a:off x="142844" y="357166"/>
            <a:ext cx="2024050" cy="17144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6" descr="4.jpg"/>
          <p:cNvPicPr>
            <a:picLocks noChangeAspect="1"/>
          </p:cNvPicPr>
          <p:nvPr/>
        </p:nvPicPr>
        <p:blipFill>
          <a:blip r:embed="rId3" cstate="print"/>
          <a:stretch>
            <a:fillRect/>
          </a:stretch>
        </p:blipFill>
        <p:spPr>
          <a:xfrm>
            <a:off x="214282" y="2571744"/>
            <a:ext cx="2000264" cy="17983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descr="87374.jpg"/>
          <p:cNvPicPr>
            <a:picLocks noChangeAspect="1"/>
          </p:cNvPicPr>
          <p:nvPr/>
        </p:nvPicPr>
        <p:blipFill>
          <a:blip r:embed="rId4"/>
          <a:stretch>
            <a:fillRect/>
          </a:stretch>
        </p:blipFill>
        <p:spPr>
          <a:xfrm>
            <a:off x="214282" y="4714884"/>
            <a:ext cx="2071702" cy="17678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slow">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8.jpg"/>
          <p:cNvPicPr>
            <a:picLocks noChangeAspect="1"/>
          </p:cNvPicPr>
          <p:nvPr/>
        </p:nvPicPr>
        <p:blipFill>
          <a:blip r:embed="rId3"/>
          <a:stretch>
            <a:fillRect/>
          </a:stretch>
        </p:blipFill>
        <p:spPr>
          <a:xfrm>
            <a:off x="0" y="0"/>
            <a:ext cx="1428728" cy="6858000"/>
          </a:xfrm>
          <a:prstGeom prst="rect">
            <a:avLst/>
          </a:prstGeom>
          <a:ln>
            <a:noFill/>
          </a:ln>
          <a:effectLst>
            <a:softEdge rad="112500"/>
          </a:effectLst>
        </p:spPr>
      </p:pic>
      <p:sp>
        <p:nvSpPr>
          <p:cNvPr id="4" name="Title 3"/>
          <p:cNvSpPr>
            <a:spLocks noGrp="1"/>
          </p:cNvSpPr>
          <p:nvPr>
            <p:ph type="title"/>
          </p:nvPr>
        </p:nvSpPr>
        <p:spPr/>
        <p:txBody>
          <a:bodyPr>
            <a:normAutofit/>
          </a:bodyPr>
          <a:lstStyle/>
          <a:p>
            <a:r>
              <a:rPr lang="ar-OM" sz="5400" b="1" i="1" dirty="0" smtClean="0">
                <a:solidFill>
                  <a:srgbClr val="FF0000"/>
                </a:solidFill>
                <a:latin typeface="Andalus" pitchFamily="18" charset="-78"/>
                <a:cs typeface="Andalus" pitchFamily="18" charset="-78"/>
              </a:rPr>
              <a:t>قرية وكان</a:t>
            </a:r>
            <a:endParaRPr lang="en-US" sz="5400" b="1" i="1" dirty="0">
              <a:solidFill>
                <a:srgbClr val="FF0000"/>
              </a:solidFill>
              <a:latin typeface="Andalus" pitchFamily="18" charset="-78"/>
              <a:cs typeface="Andalus" pitchFamily="18" charset="-78"/>
            </a:endParaRPr>
          </a:p>
        </p:txBody>
      </p:sp>
      <p:sp>
        <p:nvSpPr>
          <p:cNvPr id="5" name="Content Placeholder 4"/>
          <p:cNvSpPr>
            <a:spLocks noGrp="1"/>
          </p:cNvSpPr>
          <p:nvPr>
            <p:ph idx="1"/>
          </p:nvPr>
        </p:nvSpPr>
        <p:spPr/>
        <p:txBody>
          <a:bodyPr>
            <a:normAutofit fontScale="92500" lnSpcReduction="20000"/>
          </a:bodyPr>
          <a:lstStyle/>
          <a:p>
            <a:pPr algn="r">
              <a:buNone/>
            </a:pPr>
            <a:r>
              <a:rPr lang="ar-OM" b="1" dirty="0" smtClean="0">
                <a:latin typeface="Arabic Typesetting" pitchFamily="66" charset="-78"/>
                <a:cs typeface="Arabic Typesetting" pitchFamily="66" charset="-78"/>
              </a:rPr>
              <a:t>*قرية </a:t>
            </a:r>
            <a:r>
              <a:rPr lang="ar-OM" b="1" dirty="0">
                <a:latin typeface="Arabic Typesetting" pitchFamily="66" charset="-78"/>
                <a:cs typeface="Arabic Typesetting" pitchFamily="66" charset="-78"/>
              </a:rPr>
              <a:t>تحتضنها سلسلة جبال الحجر الشرقي وبإرتفاع 1500 متر فوق سطح </a:t>
            </a:r>
            <a:r>
              <a:rPr lang="ar-OM" b="1" dirty="0" smtClean="0">
                <a:latin typeface="Arabic Typesetting" pitchFamily="66" charset="-78"/>
                <a:cs typeface="Arabic Typesetting" pitchFamily="66" charset="-78"/>
              </a:rPr>
              <a:t>البحر</a:t>
            </a:r>
          </a:p>
          <a:p>
            <a:pPr algn="r">
              <a:buNone/>
            </a:pPr>
            <a:endParaRPr lang="en-US" b="1" dirty="0" smtClean="0">
              <a:solidFill>
                <a:schemeClr val="accent1">
                  <a:lumMod val="75000"/>
                </a:schemeClr>
              </a:solidFill>
              <a:latin typeface="Arabic Typesetting" pitchFamily="66" charset="-78"/>
              <a:cs typeface="Arabic Typesetting" pitchFamily="66" charset="-78"/>
            </a:endParaRPr>
          </a:p>
          <a:p>
            <a:pPr algn="r">
              <a:buNone/>
            </a:pPr>
            <a:r>
              <a:rPr lang="ar-OM" b="1" dirty="0" smtClean="0">
                <a:solidFill>
                  <a:schemeClr val="accent1">
                    <a:lumMod val="75000"/>
                  </a:schemeClr>
                </a:solidFill>
                <a:latin typeface="Arabic Typesetting" pitchFamily="66" charset="-78"/>
                <a:cs typeface="Arabic Typesetting" pitchFamily="66" charset="-78"/>
              </a:rPr>
              <a:t>*المناخ في قرية وكان يتميز عن باقي المناخ في عمان بحيث يشبة مناح دول البحر الأبيض</a:t>
            </a:r>
          </a:p>
          <a:p>
            <a:pPr algn="r">
              <a:buNone/>
            </a:pPr>
            <a:r>
              <a:rPr lang="ar-OM" b="1" dirty="0" smtClean="0">
                <a:solidFill>
                  <a:schemeClr val="accent1">
                    <a:lumMod val="75000"/>
                  </a:schemeClr>
                </a:solidFill>
                <a:latin typeface="Arabic Typesetting" pitchFamily="66" charset="-78"/>
                <a:cs typeface="Arabic Typesetting" pitchFamily="66" charset="-78"/>
              </a:rPr>
              <a:t> المتوسط </a:t>
            </a:r>
            <a:r>
              <a:rPr lang="ar-OM" b="1" dirty="0" smtClean="0">
                <a:latin typeface="Arabic Typesetting" pitchFamily="66" charset="-78"/>
                <a:cs typeface="Arabic Typesetting" pitchFamily="66" charset="-78"/>
              </a:rPr>
              <a:t>.</a:t>
            </a:r>
          </a:p>
          <a:p>
            <a:pPr algn="r">
              <a:buNone/>
            </a:pPr>
            <a:endParaRPr lang="ar-OM" b="1" dirty="0" smtClean="0">
              <a:latin typeface="Arabic Typesetting" pitchFamily="66" charset="-78"/>
              <a:cs typeface="Arabic Typesetting" pitchFamily="66" charset="-78"/>
            </a:endParaRPr>
          </a:p>
          <a:p>
            <a:pPr algn="r">
              <a:buNone/>
            </a:pPr>
            <a:r>
              <a:rPr lang="ar-OM" b="1" dirty="0" smtClean="0">
                <a:latin typeface="Arabic Typesetting" pitchFamily="66" charset="-78"/>
                <a:cs typeface="Arabic Typesetting" pitchFamily="66" charset="-78"/>
              </a:rPr>
              <a:t>*تشتهر قرية وكان بزراعة بعض الفواكة التي يصعب زراعتها في مناخ دول الخليج </a:t>
            </a:r>
          </a:p>
          <a:p>
            <a:pPr algn="r">
              <a:buNone/>
            </a:pPr>
            <a:r>
              <a:rPr lang="ar-OM" b="1" dirty="0" smtClean="0">
                <a:latin typeface="Arabic Typesetting" pitchFamily="66" charset="-78"/>
                <a:cs typeface="Arabic Typesetting" pitchFamily="66" charset="-78"/>
              </a:rPr>
              <a:t>كالمشمش والرمان والعنب والخوخ.</a:t>
            </a:r>
          </a:p>
          <a:p>
            <a:pPr algn="r">
              <a:buNone/>
            </a:pPr>
            <a:endParaRPr lang="ar-OM" b="1" dirty="0" smtClean="0">
              <a:solidFill>
                <a:schemeClr val="accent1">
                  <a:lumMod val="75000"/>
                </a:schemeClr>
              </a:solidFill>
              <a:latin typeface="Arabic Typesetting" pitchFamily="66" charset="-78"/>
              <a:cs typeface="Arabic Typesetting" pitchFamily="66" charset="-78"/>
            </a:endParaRPr>
          </a:p>
          <a:p>
            <a:pPr algn="r">
              <a:buNone/>
            </a:pPr>
            <a:r>
              <a:rPr lang="ar-OM" b="1" dirty="0" smtClean="0">
                <a:solidFill>
                  <a:schemeClr val="accent1">
                    <a:lumMod val="75000"/>
                  </a:schemeClr>
                </a:solidFill>
                <a:latin typeface="Arabic Typesetting" pitchFamily="66" charset="-78"/>
                <a:cs typeface="Arabic Typesetting" pitchFamily="66" charset="-78"/>
              </a:rPr>
              <a:t>*تبعد مدينة وكان عن العامرات مايقارب 160 كم</a:t>
            </a:r>
            <a:r>
              <a:rPr lang="ar-OM" b="1" dirty="0" smtClean="0"/>
              <a:t>.</a:t>
            </a:r>
          </a:p>
        </p:txBody>
      </p:sp>
      <p:pic>
        <p:nvPicPr>
          <p:cNvPr id="8" name="Picture 7" descr="7.jpg"/>
          <p:cNvPicPr>
            <a:picLocks noChangeAspect="1"/>
          </p:cNvPicPr>
          <p:nvPr/>
        </p:nvPicPr>
        <p:blipFill>
          <a:blip r:embed="rId4" cstate="print"/>
          <a:stretch>
            <a:fillRect/>
          </a:stretch>
        </p:blipFill>
        <p:spPr>
          <a:xfrm>
            <a:off x="1357290" y="4429132"/>
            <a:ext cx="1654495" cy="1364936"/>
          </a:xfrm>
          <a:prstGeom prst="rect">
            <a:avLst/>
          </a:prstGeom>
          <a:ln>
            <a:noFill/>
          </a:ln>
          <a:effectLst>
            <a:outerShdw blurRad="292100" dist="139700" dir="2700000" algn="tl" rotWithShape="0">
              <a:srgbClr val="333333">
                <a:alpha val="65000"/>
              </a:srgbClr>
            </a:outerShdw>
          </a:effectLst>
        </p:spPr>
      </p:pic>
      <p:pic>
        <p:nvPicPr>
          <p:cNvPr id="9" name="Picture 8" descr="4.jpg"/>
          <p:cNvPicPr>
            <a:picLocks noChangeAspect="1"/>
          </p:cNvPicPr>
          <p:nvPr/>
        </p:nvPicPr>
        <p:blipFill>
          <a:blip r:embed="rId5" cstate="print"/>
          <a:stretch>
            <a:fillRect/>
          </a:stretch>
        </p:blipFill>
        <p:spPr>
          <a:xfrm>
            <a:off x="2357423" y="5786454"/>
            <a:ext cx="1714511" cy="10715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48" y="1000108"/>
            <a:ext cx="8229600" cy="4525963"/>
          </a:xfrm>
        </p:spPr>
        <p:txBody>
          <a:bodyPr>
            <a:normAutofit fontScale="92500" lnSpcReduction="10000"/>
          </a:bodyPr>
          <a:lstStyle/>
          <a:p>
            <a:pPr algn="r">
              <a:lnSpc>
                <a:spcPct val="150000"/>
              </a:lnSpc>
              <a:buNone/>
            </a:pPr>
            <a:r>
              <a:rPr lang="ar-OM" b="1" dirty="0" smtClean="0">
                <a:solidFill>
                  <a:schemeClr val="accent1">
                    <a:lumMod val="75000"/>
                  </a:schemeClr>
                </a:solidFill>
                <a:latin typeface="Arabic Typesetting" pitchFamily="66" charset="-78"/>
                <a:cs typeface="Arabic Typesetting" pitchFamily="66" charset="-78"/>
              </a:rPr>
              <a:t>*بعد الشتاء </a:t>
            </a:r>
            <a:r>
              <a:rPr lang="ar-OM" b="1" dirty="0">
                <a:solidFill>
                  <a:schemeClr val="accent1">
                    <a:lumMod val="75000"/>
                  </a:schemeClr>
                </a:solidFill>
                <a:latin typeface="Arabic Typesetting" pitchFamily="66" charset="-78"/>
                <a:cs typeface="Arabic Typesetting" pitchFamily="66" charset="-78"/>
              </a:rPr>
              <a:t>الشديد البرودة على سفح الجبل تنمو زهور أشجار الخوخ </a:t>
            </a:r>
            <a:endParaRPr lang="ar-OM" b="1" dirty="0" smtClean="0">
              <a:solidFill>
                <a:schemeClr val="accent1">
                  <a:lumMod val="75000"/>
                </a:schemeClr>
              </a:solidFill>
              <a:latin typeface="Arabic Typesetting" pitchFamily="66" charset="-78"/>
              <a:cs typeface="Arabic Typesetting" pitchFamily="66" charset="-78"/>
            </a:endParaRPr>
          </a:p>
          <a:p>
            <a:pPr algn="r">
              <a:lnSpc>
                <a:spcPct val="150000"/>
              </a:lnSpc>
              <a:buNone/>
            </a:pPr>
            <a:r>
              <a:rPr lang="ar-OM" b="1" dirty="0" smtClean="0">
                <a:solidFill>
                  <a:schemeClr val="accent1">
                    <a:lumMod val="75000"/>
                  </a:schemeClr>
                </a:solidFill>
                <a:latin typeface="Arabic Typesetting" pitchFamily="66" charset="-78"/>
                <a:cs typeface="Arabic Typesetting" pitchFamily="66" charset="-78"/>
              </a:rPr>
              <a:t>فتشكل </a:t>
            </a:r>
            <a:r>
              <a:rPr lang="ar-OM" b="1" dirty="0">
                <a:solidFill>
                  <a:schemeClr val="accent1">
                    <a:lumMod val="75000"/>
                  </a:schemeClr>
                </a:solidFill>
                <a:latin typeface="Arabic Typesetting" pitchFamily="66" charset="-78"/>
                <a:cs typeface="Arabic Typesetting" pitchFamily="66" charset="-78"/>
              </a:rPr>
              <a:t>بذلك منظرا فريدا يدهش كل زائر وتذكرك بأشجار الكرز اليابانية </a:t>
            </a:r>
            <a:endParaRPr lang="ar-OM" b="1" dirty="0" smtClean="0">
              <a:solidFill>
                <a:schemeClr val="accent1">
                  <a:lumMod val="75000"/>
                </a:schemeClr>
              </a:solidFill>
              <a:latin typeface="Arabic Typesetting" pitchFamily="66" charset="-78"/>
              <a:cs typeface="Arabic Typesetting" pitchFamily="66" charset="-78"/>
            </a:endParaRPr>
          </a:p>
          <a:p>
            <a:pPr algn="r">
              <a:lnSpc>
                <a:spcPct val="150000"/>
              </a:lnSpc>
              <a:buNone/>
            </a:pPr>
            <a:r>
              <a:rPr lang="ar-OM" b="1" dirty="0" smtClean="0">
                <a:solidFill>
                  <a:schemeClr val="accent1">
                    <a:lumMod val="75000"/>
                  </a:schemeClr>
                </a:solidFill>
                <a:latin typeface="Arabic Typesetting" pitchFamily="66" charset="-78"/>
                <a:cs typeface="Arabic Typesetting" pitchFamily="66" charset="-78"/>
              </a:rPr>
              <a:t>التي </a:t>
            </a:r>
            <a:r>
              <a:rPr lang="ar-OM" b="1" dirty="0">
                <a:solidFill>
                  <a:schemeClr val="accent1">
                    <a:lumMod val="75000"/>
                  </a:schemeClr>
                </a:solidFill>
                <a:latin typeface="Arabic Typesetting" pitchFamily="66" charset="-78"/>
                <a:cs typeface="Arabic Typesetting" pitchFamily="66" charset="-78"/>
              </a:rPr>
              <a:t>تكون مزهرة باللون الوردي ... فالمشمش يكون زهره أبيض اللون </a:t>
            </a:r>
            <a:endParaRPr lang="ar-OM" b="1" dirty="0" smtClean="0">
              <a:solidFill>
                <a:schemeClr val="accent1">
                  <a:lumMod val="75000"/>
                </a:schemeClr>
              </a:solidFill>
              <a:latin typeface="Arabic Typesetting" pitchFamily="66" charset="-78"/>
              <a:cs typeface="Arabic Typesetting" pitchFamily="66" charset="-78"/>
            </a:endParaRPr>
          </a:p>
          <a:p>
            <a:pPr algn="r">
              <a:lnSpc>
                <a:spcPct val="150000"/>
              </a:lnSpc>
              <a:buNone/>
            </a:pPr>
            <a:r>
              <a:rPr lang="ar-OM" b="1" dirty="0" smtClean="0">
                <a:solidFill>
                  <a:schemeClr val="accent1">
                    <a:lumMod val="75000"/>
                  </a:schemeClr>
                </a:solidFill>
                <a:latin typeface="Arabic Typesetting" pitchFamily="66" charset="-78"/>
                <a:cs typeface="Arabic Typesetting" pitchFamily="66" charset="-78"/>
              </a:rPr>
              <a:t>وتفوح </a:t>
            </a:r>
            <a:r>
              <a:rPr lang="ar-OM" b="1" dirty="0">
                <a:solidFill>
                  <a:schemeClr val="accent1">
                    <a:lumMod val="75000"/>
                  </a:schemeClr>
                </a:solidFill>
                <a:latin typeface="Arabic Typesetting" pitchFamily="66" charset="-78"/>
                <a:cs typeface="Arabic Typesetting" pitchFamily="66" charset="-78"/>
              </a:rPr>
              <a:t>منه رائحة كالعسل والخوخ تكون أزهاره وردية اللون وتكون ممتعة </a:t>
            </a:r>
            <a:endParaRPr lang="ar-OM" b="1" dirty="0" smtClean="0">
              <a:solidFill>
                <a:schemeClr val="accent1">
                  <a:lumMod val="75000"/>
                </a:schemeClr>
              </a:solidFill>
              <a:latin typeface="Arabic Typesetting" pitchFamily="66" charset="-78"/>
              <a:cs typeface="Arabic Typesetting" pitchFamily="66" charset="-78"/>
            </a:endParaRPr>
          </a:p>
          <a:p>
            <a:pPr algn="r">
              <a:lnSpc>
                <a:spcPct val="150000"/>
              </a:lnSpc>
              <a:buNone/>
            </a:pPr>
            <a:r>
              <a:rPr lang="ar-OM" b="1" dirty="0" smtClean="0">
                <a:solidFill>
                  <a:schemeClr val="accent1">
                    <a:lumMod val="75000"/>
                  </a:schemeClr>
                </a:solidFill>
                <a:latin typeface="Arabic Typesetting" pitchFamily="66" charset="-78"/>
                <a:cs typeface="Arabic Typesetting" pitchFamily="66" charset="-78"/>
              </a:rPr>
              <a:t>للبصر </a:t>
            </a:r>
            <a:r>
              <a:rPr lang="ar-OM" b="1" dirty="0">
                <a:solidFill>
                  <a:schemeClr val="accent1">
                    <a:lumMod val="75000"/>
                  </a:schemeClr>
                </a:solidFill>
                <a:latin typeface="Arabic Typesetting" pitchFamily="66" charset="-78"/>
                <a:cs typeface="Arabic Typesetting" pitchFamily="66" charset="-78"/>
              </a:rPr>
              <a:t>وتعطي إحساس جميل بالمكان . وما يميز هذا المكان هو كونه كواحة </a:t>
            </a:r>
            <a:endParaRPr lang="ar-OM" b="1" dirty="0" smtClean="0">
              <a:solidFill>
                <a:schemeClr val="accent1">
                  <a:lumMod val="75000"/>
                </a:schemeClr>
              </a:solidFill>
              <a:latin typeface="Arabic Typesetting" pitchFamily="66" charset="-78"/>
              <a:cs typeface="Arabic Typesetting" pitchFamily="66" charset="-78"/>
            </a:endParaRPr>
          </a:p>
          <a:p>
            <a:pPr algn="r">
              <a:lnSpc>
                <a:spcPct val="150000"/>
              </a:lnSpc>
              <a:buNone/>
            </a:pPr>
            <a:r>
              <a:rPr lang="ar-OM" b="1" dirty="0" smtClean="0">
                <a:solidFill>
                  <a:schemeClr val="accent1">
                    <a:lumMod val="75000"/>
                  </a:schemeClr>
                </a:solidFill>
                <a:latin typeface="Arabic Typesetting" pitchFamily="66" charset="-78"/>
                <a:cs typeface="Arabic Typesetting" pitchFamily="66" charset="-78"/>
              </a:rPr>
              <a:t>في </a:t>
            </a:r>
            <a:r>
              <a:rPr lang="ar-OM" b="1" dirty="0">
                <a:solidFill>
                  <a:schemeClr val="accent1">
                    <a:lumMod val="75000"/>
                  </a:schemeClr>
                </a:solidFill>
                <a:latin typeface="Arabic Typesetting" pitchFamily="66" charset="-78"/>
                <a:cs typeface="Arabic Typesetting" pitchFamily="66" charset="-78"/>
              </a:rPr>
              <a:t>تلك الأرض الجبلية القاسية.</a:t>
            </a:r>
            <a:endParaRPr lang="en-US" dirty="0">
              <a:solidFill>
                <a:schemeClr val="accent1">
                  <a:lumMod val="75000"/>
                </a:schemeClr>
              </a:solidFill>
              <a:latin typeface="Arabic Typesetting" pitchFamily="66" charset="-78"/>
              <a:cs typeface="Arabic Typesetting" pitchFamily="66" charset="-78"/>
            </a:endParaRPr>
          </a:p>
        </p:txBody>
      </p:sp>
      <p:pic>
        <p:nvPicPr>
          <p:cNvPr id="5" name="Picture 4" descr="6.jpg"/>
          <p:cNvPicPr>
            <a:picLocks noChangeAspect="1"/>
          </p:cNvPicPr>
          <p:nvPr/>
        </p:nvPicPr>
        <p:blipFill>
          <a:blip r:embed="rId2" cstate="print"/>
          <a:stretch>
            <a:fillRect/>
          </a:stretch>
        </p:blipFill>
        <p:spPr>
          <a:xfrm>
            <a:off x="285720" y="428604"/>
            <a:ext cx="2594610" cy="1798320"/>
          </a:xfrm>
          <a:prstGeom prst="ellipse">
            <a:avLst/>
          </a:prstGeom>
          <a:ln>
            <a:noFill/>
          </a:ln>
          <a:effectLst>
            <a:softEdge rad="112500"/>
          </a:effectLst>
        </p:spPr>
      </p:pic>
      <p:pic>
        <p:nvPicPr>
          <p:cNvPr id="6" name="Picture 5" descr="3.jpg"/>
          <p:cNvPicPr>
            <a:picLocks noChangeAspect="1"/>
          </p:cNvPicPr>
          <p:nvPr/>
        </p:nvPicPr>
        <p:blipFill>
          <a:blip r:embed="rId3" cstate="print"/>
          <a:stretch>
            <a:fillRect/>
          </a:stretch>
        </p:blipFill>
        <p:spPr>
          <a:xfrm>
            <a:off x="714348" y="2357430"/>
            <a:ext cx="1725930" cy="2663190"/>
          </a:xfrm>
          <a:prstGeom prst="rect">
            <a:avLst/>
          </a:prstGeom>
          <a:ln>
            <a:noFill/>
          </a:ln>
          <a:effectLst>
            <a:softEdge rad="112500"/>
          </a:effectLst>
        </p:spPr>
      </p:pic>
      <p:pic>
        <p:nvPicPr>
          <p:cNvPr id="7" name="Picture 6" descr="732897543.jpg"/>
          <p:cNvPicPr>
            <a:picLocks noChangeAspect="1"/>
          </p:cNvPicPr>
          <p:nvPr/>
        </p:nvPicPr>
        <p:blipFill>
          <a:blip r:embed="rId4" cstate="print"/>
          <a:stretch>
            <a:fillRect/>
          </a:stretch>
        </p:blipFill>
        <p:spPr>
          <a:xfrm>
            <a:off x="428596" y="5090160"/>
            <a:ext cx="2594610" cy="1767840"/>
          </a:xfrm>
          <a:prstGeom prst="ellipse">
            <a:avLst/>
          </a:prstGeom>
          <a:ln>
            <a:noFill/>
          </a:ln>
          <a:effectLst>
            <a:softEdge rad="112500"/>
          </a:effectLst>
        </p:spPr>
      </p:pic>
    </p:spTree>
  </p:cSld>
  <p:clrMapOvr>
    <a:masterClrMapping/>
  </p:clrMapOvr>
  <p:transition spd="slow">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857232"/>
            <a:ext cx="8229600" cy="4525963"/>
          </a:xfrm>
        </p:spPr>
        <p:txBody>
          <a:bodyPr/>
          <a:lstStyle/>
          <a:p>
            <a:pPr algn="r">
              <a:lnSpc>
                <a:spcPct val="150000"/>
              </a:lnSpc>
              <a:buNone/>
            </a:pPr>
            <a:r>
              <a:rPr lang="ar-OM" b="1" dirty="0">
                <a:latin typeface="Arabic Typesetting" pitchFamily="66" charset="-78"/>
                <a:cs typeface="Arabic Typesetting" pitchFamily="66" charset="-78"/>
              </a:rPr>
              <a:t>هنالك ممرات جبلية عديدة تربط هذه القرية بالقرى الجبلية الأخرى وهنالك ممر جبلي يعرفه أهل المنطقة بحيث يمكنك الوصول عن طريقه إلى الجبل الأخضر في المناطق الداخلية للسلطنة (ثلاث إلى أربع ساعات من المشي المتواصل وهو ممر معروف لدى هواة المشي الجبلي أيضاً).</a:t>
            </a:r>
            <a:r>
              <a:rPr lang="ar-OM" dirty="0" smtClean="0">
                <a:latin typeface="Arabic Typesetting" pitchFamily="66" charset="-78"/>
                <a:cs typeface="Arabic Typesetting" pitchFamily="66" charset="-78"/>
              </a:rPr>
              <a:t/>
            </a:r>
            <a:br>
              <a:rPr lang="ar-OM" dirty="0" smtClean="0">
                <a:latin typeface="Arabic Typesetting" pitchFamily="66" charset="-78"/>
                <a:cs typeface="Arabic Typesetting" pitchFamily="66" charset="-78"/>
              </a:rPr>
            </a:br>
            <a:endParaRPr lang="en-US" dirty="0">
              <a:latin typeface="Arabic Typesetting" pitchFamily="66" charset="-78"/>
              <a:cs typeface="Arabic Typesetting" pitchFamily="66" charset="-78"/>
            </a:endParaRPr>
          </a:p>
        </p:txBody>
      </p:sp>
      <p:pic>
        <p:nvPicPr>
          <p:cNvPr id="4" name="Picture 3" descr="89999.jpg"/>
          <p:cNvPicPr>
            <a:picLocks noChangeAspect="1"/>
          </p:cNvPicPr>
          <p:nvPr/>
        </p:nvPicPr>
        <p:blipFill>
          <a:blip r:embed="rId2"/>
          <a:stretch>
            <a:fillRect/>
          </a:stretch>
        </p:blipFill>
        <p:spPr>
          <a:xfrm>
            <a:off x="4429124" y="3286124"/>
            <a:ext cx="2643206" cy="1857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87374.jpg"/>
          <p:cNvPicPr>
            <a:picLocks noChangeAspect="1"/>
          </p:cNvPicPr>
          <p:nvPr/>
        </p:nvPicPr>
        <p:blipFill>
          <a:blip r:embed="rId3"/>
          <a:stretch>
            <a:fillRect/>
          </a:stretch>
        </p:blipFill>
        <p:spPr>
          <a:xfrm>
            <a:off x="214282" y="3286124"/>
            <a:ext cx="2928958" cy="2143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888.jpg"/>
          <p:cNvPicPr>
            <a:picLocks noChangeAspect="1"/>
          </p:cNvPicPr>
          <p:nvPr/>
        </p:nvPicPr>
        <p:blipFill>
          <a:blip r:embed="rId4"/>
          <a:stretch>
            <a:fillRect/>
          </a:stretch>
        </p:blipFill>
        <p:spPr>
          <a:xfrm>
            <a:off x="2643174" y="5044440"/>
            <a:ext cx="2928958" cy="18135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1000108"/>
            <a:ext cx="8229600" cy="4525963"/>
          </a:xfrm>
        </p:spPr>
        <p:txBody>
          <a:bodyPr/>
          <a:lstStyle/>
          <a:p>
            <a:pPr algn="r">
              <a:lnSpc>
                <a:spcPct val="150000"/>
              </a:lnSpc>
              <a:buNone/>
            </a:pPr>
            <a:r>
              <a:rPr lang="ar-OM" b="1" dirty="0" smtClean="0"/>
              <a:t>*</a:t>
            </a:r>
            <a:r>
              <a:rPr lang="ar-OM" b="1" dirty="0" smtClean="0">
                <a:latin typeface="Arabic Typesetting" pitchFamily="66" charset="-78"/>
                <a:cs typeface="Arabic Typesetting" pitchFamily="66" charset="-78"/>
              </a:rPr>
              <a:t>القرية </a:t>
            </a:r>
            <a:r>
              <a:rPr lang="ar-OM" b="1" dirty="0">
                <a:latin typeface="Arabic Typesetting" pitchFamily="66" charset="-78"/>
                <a:cs typeface="Arabic Typesetting" pitchFamily="66" charset="-78"/>
              </a:rPr>
              <a:t>عبارة عن جنة في الطبيعة القاسية والتنزه بين </a:t>
            </a:r>
            <a:r>
              <a:rPr lang="ar-OM" b="1" dirty="0" smtClean="0">
                <a:latin typeface="Arabic Typesetting" pitchFamily="66" charset="-78"/>
                <a:cs typeface="Arabic Typesetting" pitchFamily="66" charset="-78"/>
              </a:rPr>
              <a:t>أزقتها</a:t>
            </a:r>
          </a:p>
          <a:p>
            <a:pPr algn="r">
              <a:lnSpc>
                <a:spcPct val="150000"/>
              </a:lnSpc>
              <a:buNone/>
            </a:pPr>
            <a:r>
              <a:rPr lang="ar-OM" b="1" dirty="0" smtClean="0">
                <a:latin typeface="Arabic Typesetting" pitchFamily="66" charset="-78"/>
                <a:cs typeface="Arabic Typesetting" pitchFamily="66" charset="-78"/>
              </a:rPr>
              <a:t> </a:t>
            </a:r>
            <a:r>
              <a:rPr lang="ar-OM" b="1" dirty="0">
                <a:latin typeface="Arabic Typesetting" pitchFamily="66" charset="-78"/>
                <a:cs typeface="Arabic Typesetting" pitchFamily="66" charset="-78"/>
              </a:rPr>
              <a:t>يبعث على النفس الهدوء والسكينة ويجعلك تتمنى أن لا تغادر المكان أبداً ...</a:t>
            </a:r>
            <a:endParaRPr lang="en-US" dirty="0">
              <a:latin typeface="Arabic Typesetting" pitchFamily="66" charset="-78"/>
              <a:cs typeface="Arabic Typesetting" pitchFamily="66" charset="-78"/>
            </a:endParaRPr>
          </a:p>
        </p:txBody>
      </p:sp>
      <p:pic>
        <p:nvPicPr>
          <p:cNvPr id="4" name="Picture 3" descr="7389473.jpg"/>
          <p:cNvPicPr>
            <a:picLocks noChangeAspect="1"/>
          </p:cNvPicPr>
          <p:nvPr/>
        </p:nvPicPr>
        <p:blipFill>
          <a:blip r:embed="rId2"/>
          <a:stretch>
            <a:fillRect/>
          </a:stretch>
        </p:blipFill>
        <p:spPr>
          <a:xfrm>
            <a:off x="1643042" y="2786058"/>
            <a:ext cx="3143272" cy="2146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999.jpg"/>
          <p:cNvPicPr>
            <a:picLocks noChangeAspect="1"/>
          </p:cNvPicPr>
          <p:nvPr/>
        </p:nvPicPr>
        <p:blipFill>
          <a:blip r:embed="rId3" cstate="print"/>
          <a:stretch>
            <a:fillRect/>
          </a:stretch>
        </p:blipFill>
        <p:spPr>
          <a:xfrm>
            <a:off x="214282" y="285728"/>
            <a:ext cx="2594610" cy="17945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kzxkclz.jpg"/>
          <p:cNvPicPr>
            <a:picLocks noChangeAspect="1"/>
          </p:cNvPicPr>
          <p:nvPr/>
        </p:nvPicPr>
        <p:blipFill>
          <a:blip r:embed="rId4"/>
          <a:stretch>
            <a:fillRect/>
          </a:stretch>
        </p:blipFill>
        <p:spPr>
          <a:xfrm>
            <a:off x="5357819" y="4361604"/>
            <a:ext cx="2928958" cy="2067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562" y="1000108"/>
            <a:ext cx="5114932" cy="1143000"/>
          </a:xfrm>
        </p:spPr>
        <p:txBody>
          <a:bodyPr>
            <a:normAutofit fontScale="90000"/>
          </a:bodyPr>
          <a:lstStyle/>
          <a:p>
            <a:r>
              <a:rPr lang="ar-OM"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وكــــان</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r>
            <a:b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b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4" name="Content Placeholder 3" descr="dee.jpg"/>
          <p:cNvPicPr>
            <a:picLocks noGrp="1" noChangeAspect="1"/>
          </p:cNvPicPr>
          <p:nvPr>
            <p:ph idx="1"/>
          </p:nvPr>
        </p:nvPicPr>
        <p:blipFill>
          <a:blip r:embed="rId2"/>
          <a:stretch>
            <a:fillRect/>
          </a:stretch>
        </p:blipFill>
        <p:spPr>
          <a:xfrm>
            <a:off x="214282" y="214290"/>
            <a:ext cx="5243540" cy="3476695"/>
          </a:xfrm>
          <a:prstGeom prst="rect">
            <a:avLst/>
          </a:prstGeom>
          <a:ln>
            <a:noFill/>
          </a:ln>
          <a:effectLst>
            <a:outerShdw blurRad="292100" dist="139700" dir="2700000" algn="tl" rotWithShape="0">
              <a:srgbClr val="333333">
                <a:alpha val="65000"/>
              </a:srgbClr>
            </a:outerShdw>
          </a:effectLst>
        </p:spPr>
      </p:pic>
      <p:pic>
        <p:nvPicPr>
          <p:cNvPr id="5" name="Picture 4" descr="desa.jpg"/>
          <p:cNvPicPr>
            <a:picLocks noChangeAspect="1"/>
          </p:cNvPicPr>
          <p:nvPr/>
        </p:nvPicPr>
        <p:blipFill>
          <a:blip r:embed="rId3"/>
          <a:stretch>
            <a:fillRect/>
          </a:stretch>
        </p:blipFill>
        <p:spPr>
          <a:xfrm>
            <a:off x="4214810" y="2928934"/>
            <a:ext cx="4743474" cy="3729058"/>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1285852" y="4929198"/>
            <a:ext cx="1835759" cy="923330"/>
          </a:xfrm>
          <a:prstGeom prst="rect">
            <a:avLst/>
          </a:prstGeom>
          <a:noFill/>
        </p:spPr>
        <p:txBody>
          <a:bodyPr wrap="none" lIns="91440" tIns="45720" rIns="91440" bIns="45720">
            <a:spAutoFit/>
          </a:bodyPr>
          <a:lstStyle/>
          <a:p>
            <a:pPr algn="ctr"/>
            <a:r>
              <a:rPr lang="ar-OM"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وكــــان</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spd="slow">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6209" y="2500306"/>
            <a:ext cx="6011582"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OM"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”شكرا على حسن  </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ar-OM"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الإستماع</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p:newsflash/>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224</Words>
  <Application>Microsoft Office PowerPoint</Application>
  <PresentationFormat>On-screen Show (4:3)</PresentationFormat>
  <Paragraphs>29</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 </vt:lpstr>
      <vt:lpstr>قرية وكان</vt:lpstr>
      <vt:lpstr>PowerPoint Presentation</vt:lpstr>
      <vt:lpstr>PowerPoint Presentation</vt:lpstr>
      <vt:lpstr>PowerPoint Presentation</vt:lpstr>
      <vt:lpstr>وكــــان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Muhannad Ibrahim Khaleel Amer</cp:lastModifiedBy>
  <cp:revision>11</cp:revision>
  <dcterms:created xsi:type="dcterms:W3CDTF">2015-03-13T19:27:42Z</dcterms:created>
  <dcterms:modified xsi:type="dcterms:W3CDTF">2015-12-07T09:14:25Z</dcterms:modified>
</cp:coreProperties>
</file>