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8" r:id="rId9"/>
    <p:sldId id="269" r:id="rId10"/>
    <p:sldId id="270" r:id="rId11"/>
    <p:sldId id="271" r:id="rId12"/>
    <p:sldId id="272" r:id="rId13"/>
    <p:sldId id="273" r:id="rId14"/>
    <p:sldId id="274" r:id="rId15"/>
  </p:sldIdLst>
  <p:sldSz cx="9144000" cy="6858000" type="screen4x3"/>
  <p:notesSz cx="6858000" cy="9144000"/>
  <p:defaultTextStyle>
    <a:defPPr>
      <a:defRPr lang="ar-OM"/>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0391" autoAdjust="0"/>
  </p:normalViewPr>
  <p:slideViewPr>
    <p:cSldViewPr>
      <p:cViewPr varScale="1">
        <p:scale>
          <a:sx n="51" d="100"/>
          <a:sy n="51" d="100"/>
        </p:scale>
        <p:origin x="-1020"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OM"/>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OM"/>
          </a:p>
        </p:txBody>
      </p:sp>
      <p:sp>
        <p:nvSpPr>
          <p:cNvPr id="4" name="عنصر نائب للتاريخ 3"/>
          <p:cNvSpPr>
            <a:spLocks noGrp="1"/>
          </p:cNvSpPr>
          <p:nvPr>
            <p:ph type="dt" sz="half" idx="10"/>
          </p:nvPr>
        </p:nvSpPr>
        <p:spPr/>
        <p:txBody>
          <a:bodyPr/>
          <a:lstStyle/>
          <a:p>
            <a:fld id="{FD78D47E-220E-473A-B279-C7592CD19A15}" type="datetimeFigureOut">
              <a:rPr lang="ar-OM" smtClean="0"/>
              <a:t>25/02/1437</a:t>
            </a:fld>
            <a:endParaRPr lang="ar-OM"/>
          </a:p>
        </p:txBody>
      </p:sp>
      <p:sp>
        <p:nvSpPr>
          <p:cNvPr id="5" name="عنصر نائب للتذييل 4"/>
          <p:cNvSpPr>
            <a:spLocks noGrp="1"/>
          </p:cNvSpPr>
          <p:nvPr>
            <p:ph type="ftr" sz="quarter" idx="11"/>
          </p:nvPr>
        </p:nvSpPr>
        <p:spPr/>
        <p:txBody>
          <a:bodyPr/>
          <a:lstStyle/>
          <a:p>
            <a:endParaRPr lang="ar-OM"/>
          </a:p>
        </p:txBody>
      </p:sp>
      <p:sp>
        <p:nvSpPr>
          <p:cNvPr id="6" name="عنصر نائب لرقم الشريحة 5"/>
          <p:cNvSpPr>
            <a:spLocks noGrp="1"/>
          </p:cNvSpPr>
          <p:nvPr>
            <p:ph type="sldNum" sz="quarter" idx="12"/>
          </p:nvPr>
        </p:nvSpPr>
        <p:spPr/>
        <p:txBody>
          <a:bodyPr/>
          <a:lstStyle/>
          <a:p>
            <a:fld id="{0BF36513-5D82-4CE3-925A-7104F5F6EF45}" type="slidenum">
              <a:rPr lang="ar-OM" smtClean="0"/>
              <a:t>‹#›</a:t>
            </a:fld>
            <a:endParaRPr lang="ar-OM"/>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OM"/>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OM"/>
          </a:p>
        </p:txBody>
      </p:sp>
      <p:sp>
        <p:nvSpPr>
          <p:cNvPr id="4" name="عنصر نائب للتاريخ 3"/>
          <p:cNvSpPr>
            <a:spLocks noGrp="1"/>
          </p:cNvSpPr>
          <p:nvPr>
            <p:ph type="dt" sz="half" idx="10"/>
          </p:nvPr>
        </p:nvSpPr>
        <p:spPr/>
        <p:txBody>
          <a:bodyPr/>
          <a:lstStyle/>
          <a:p>
            <a:fld id="{FD78D47E-220E-473A-B279-C7592CD19A15}" type="datetimeFigureOut">
              <a:rPr lang="ar-OM" smtClean="0"/>
              <a:t>25/02/1437</a:t>
            </a:fld>
            <a:endParaRPr lang="ar-OM"/>
          </a:p>
        </p:txBody>
      </p:sp>
      <p:sp>
        <p:nvSpPr>
          <p:cNvPr id="5" name="عنصر نائب للتذييل 4"/>
          <p:cNvSpPr>
            <a:spLocks noGrp="1"/>
          </p:cNvSpPr>
          <p:nvPr>
            <p:ph type="ftr" sz="quarter" idx="11"/>
          </p:nvPr>
        </p:nvSpPr>
        <p:spPr/>
        <p:txBody>
          <a:bodyPr/>
          <a:lstStyle/>
          <a:p>
            <a:endParaRPr lang="ar-OM"/>
          </a:p>
        </p:txBody>
      </p:sp>
      <p:sp>
        <p:nvSpPr>
          <p:cNvPr id="6" name="عنصر نائب لرقم الشريحة 5"/>
          <p:cNvSpPr>
            <a:spLocks noGrp="1"/>
          </p:cNvSpPr>
          <p:nvPr>
            <p:ph type="sldNum" sz="quarter" idx="12"/>
          </p:nvPr>
        </p:nvSpPr>
        <p:spPr/>
        <p:txBody>
          <a:bodyPr/>
          <a:lstStyle/>
          <a:p>
            <a:fld id="{0BF36513-5D82-4CE3-925A-7104F5F6EF45}" type="slidenum">
              <a:rPr lang="ar-OM" smtClean="0"/>
              <a:t>‹#›</a:t>
            </a:fld>
            <a:endParaRPr lang="ar-OM"/>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OM"/>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OM"/>
          </a:p>
        </p:txBody>
      </p:sp>
      <p:sp>
        <p:nvSpPr>
          <p:cNvPr id="4" name="عنصر نائب للتاريخ 3"/>
          <p:cNvSpPr>
            <a:spLocks noGrp="1"/>
          </p:cNvSpPr>
          <p:nvPr>
            <p:ph type="dt" sz="half" idx="10"/>
          </p:nvPr>
        </p:nvSpPr>
        <p:spPr/>
        <p:txBody>
          <a:bodyPr/>
          <a:lstStyle/>
          <a:p>
            <a:fld id="{FD78D47E-220E-473A-B279-C7592CD19A15}" type="datetimeFigureOut">
              <a:rPr lang="ar-OM" smtClean="0"/>
              <a:t>25/02/1437</a:t>
            </a:fld>
            <a:endParaRPr lang="ar-OM"/>
          </a:p>
        </p:txBody>
      </p:sp>
      <p:sp>
        <p:nvSpPr>
          <p:cNvPr id="5" name="عنصر نائب للتذييل 4"/>
          <p:cNvSpPr>
            <a:spLocks noGrp="1"/>
          </p:cNvSpPr>
          <p:nvPr>
            <p:ph type="ftr" sz="quarter" idx="11"/>
          </p:nvPr>
        </p:nvSpPr>
        <p:spPr/>
        <p:txBody>
          <a:bodyPr/>
          <a:lstStyle/>
          <a:p>
            <a:endParaRPr lang="ar-OM"/>
          </a:p>
        </p:txBody>
      </p:sp>
      <p:sp>
        <p:nvSpPr>
          <p:cNvPr id="6" name="عنصر نائب لرقم الشريحة 5"/>
          <p:cNvSpPr>
            <a:spLocks noGrp="1"/>
          </p:cNvSpPr>
          <p:nvPr>
            <p:ph type="sldNum" sz="quarter" idx="12"/>
          </p:nvPr>
        </p:nvSpPr>
        <p:spPr/>
        <p:txBody>
          <a:bodyPr/>
          <a:lstStyle/>
          <a:p>
            <a:fld id="{0BF36513-5D82-4CE3-925A-7104F5F6EF45}" type="slidenum">
              <a:rPr lang="ar-OM" smtClean="0"/>
              <a:t>‹#›</a:t>
            </a:fld>
            <a:endParaRPr lang="ar-OM"/>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OM"/>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OM"/>
          </a:p>
        </p:txBody>
      </p:sp>
      <p:sp>
        <p:nvSpPr>
          <p:cNvPr id="4" name="عنصر نائب للتاريخ 3"/>
          <p:cNvSpPr>
            <a:spLocks noGrp="1"/>
          </p:cNvSpPr>
          <p:nvPr>
            <p:ph type="dt" sz="half" idx="10"/>
          </p:nvPr>
        </p:nvSpPr>
        <p:spPr/>
        <p:txBody>
          <a:bodyPr/>
          <a:lstStyle/>
          <a:p>
            <a:fld id="{FD78D47E-220E-473A-B279-C7592CD19A15}" type="datetimeFigureOut">
              <a:rPr lang="ar-OM" smtClean="0"/>
              <a:t>25/02/1437</a:t>
            </a:fld>
            <a:endParaRPr lang="ar-OM"/>
          </a:p>
        </p:txBody>
      </p:sp>
      <p:sp>
        <p:nvSpPr>
          <p:cNvPr id="5" name="عنصر نائب للتذييل 4"/>
          <p:cNvSpPr>
            <a:spLocks noGrp="1"/>
          </p:cNvSpPr>
          <p:nvPr>
            <p:ph type="ftr" sz="quarter" idx="11"/>
          </p:nvPr>
        </p:nvSpPr>
        <p:spPr/>
        <p:txBody>
          <a:bodyPr/>
          <a:lstStyle/>
          <a:p>
            <a:endParaRPr lang="ar-OM"/>
          </a:p>
        </p:txBody>
      </p:sp>
      <p:sp>
        <p:nvSpPr>
          <p:cNvPr id="6" name="عنصر نائب لرقم الشريحة 5"/>
          <p:cNvSpPr>
            <a:spLocks noGrp="1"/>
          </p:cNvSpPr>
          <p:nvPr>
            <p:ph type="sldNum" sz="quarter" idx="12"/>
          </p:nvPr>
        </p:nvSpPr>
        <p:spPr/>
        <p:txBody>
          <a:bodyPr/>
          <a:lstStyle/>
          <a:p>
            <a:fld id="{0BF36513-5D82-4CE3-925A-7104F5F6EF45}" type="slidenum">
              <a:rPr lang="ar-OM" smtClean="0"/>
              <a:t>‹#›</a:t>
            </a:fld>
            <a:endParaRPr lang="ar-OM"/>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OM"/>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D78D47E-220E-473A-B279-C7592CD19A15}" type="datetimeFigureOut">
              <a:rPr lang="ar-OM" smtClean="0"/>
              <a:t>25/02/1437</a:t>
            </a:fld>
            <a:endParaRPr lang="ar-OM"/>
          </a:p>
        </p:txBody>
      </p:sp>
      <p:sp>
        <p:nvSpPr>
          <p:cNvPr id="5" name="عنصر نائب للتذييل 4"/>
          <p:cNvSpPr>
            <a:spLocks noGrp="1"/>
          </p:cNvSpPr>
          <p:nvPr>
            <p:ph type="ftr" sz="quarter" idx="11"/>
          </p:nvPr>
        </p:nvSpPr>
        <p:spPr/>
        <p:txBody>
          <a:bodyPr/>
          <a:lstStyle/>
          <a:p>
            <a:endParaRPr lang="ar-OM"/>
          </a:p>
        </p:txBody>
      </p:sp>
      <p:sp>
        <p:nvSpPr>
          <p:cNvPr id="6" name="عنصر نائب لرقم الشريحة 5"/>
          <p:cNvSpPr>
            <a:spLocks noGrp="1"/>
          </p:cNvSpPr>
          <p:nvPr>
            <p:ph type="sldNum" sz="quarter" idx="12"/>
          </p:nvPr>
        </p:nvSpPr>
        <p:spPr/>
        <p:txBody>
          <a:bodyPr/>
          <a:lstStyle/>
          <a:p>
            <a:fld id="{0BF36513-5D82-4CE3-925A-7104F5F6EF45}" type="slidenum">
              <a:rPr lang="ar-OM" smtClean="0"/>
              <a:t>‹#›</a:t>
            </a:fld>
            <a:endParaRPr lang="ar-OM"/>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OM"/>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OM"/>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OM"/>
          </a:p>
        </p:txBody>
      </p:sp>
      <p:sp>
        <p:nvSpPr>
          <p:cNvPr id="5" name="عنصر نائب للتاريخ 4"/>
          <p:cNvSpPr>
            <a:spLocks noGrp="1"/>
          </p:cNvSpPr>
          <p:nvPr>
            <p:ph type="dt" sz="half" idx="10"/>
          </p:nvPr>
        </p:nvSpPr>
        <p:spPr/>
        <p:txBody>
          <a:bodyPr/>
          <a:lstStyle/>
          <a:p>
            <a:fld id="{FD78D47E-220E-473A-B279-C7592CD19A15}" type="datetimeFigureOut">
              <a:rPr lang="ar-OM" smtClean="0"/>
              <a:t>25/02/1437</a:t>
            </a:fld>
            <a:endParaRPr lang="ar-OM"/>
          </a:p>
        </p:txBody>
      </p:sp>
      <p:sp>
        <p:nvSpPr>
          <p:cNvPr id="6" name="عنصر نائب للتذييل 5"/>
          <p:cNvSpPr>
            <a:spLocks noGrp="1"/>
          </p:cNvSpPr>
          <p:nvPr>
            <p:ph type="ftr" sz="quarter" idx="11"/>
          </p:nvPr>
        </p:nvSpPr>
        <p:spPr/>
        <p:txBody>
          <a:bodyPr/>
          <a:lstStyle/>
          <a:p>
            <a:endParaRPr lang="ar-OM"/>
          </a:p>
        </p:txBody>
      </p:sp>
      <p:sp>
        <p:nvSpPr>
          <p:cNvPr id="7" name="عنصر نائب لرقم الشريحة 6"/>
          <p:cNvSpPr>
            <a:spLocks noGrp="1"/>
          </p:cNvSpPr>
          <p:nvPr>
            <p:ph type="sldNum" sz="quarter" idx="12"/>
          </p:nvPr>
        </p:nvSpPr>
        <p:spPr/>
        <p:txBody>
          <a:bodyPr/>
          <a:lstStyle/>
          <a:p>
            <a:fld id="{0BF36513-5D82-4CE3-925A-7104F5F6EF45}" type="slidenum">
              <a:rPr lang="ar-OM" smtClean="0"/>
              <a:t>‹#›</a:t>
            </a:fld>
            <a:endParaRPr lang="ar-OM"/>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OM"/>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OM"/>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OM"/>
          </a:p>
        </p:txBody>
      </p:sp>
      <p:sp>
        <p:nvSpPr>
          <p:cNvPr id="7" name="عنصر نائب للتاريخ 6"/>
          <p:cNvSpPr>
            <a:spLocks noGrp="1"/>
          </p:cNvSpPr>
          <p:nvPr>
            <p:ph type="dt" sz="half" idx="10"/>
          </p:nvPr>
        </p:nvSpPr>
        <p:spPr/>
        <p:txBody>
          <a:bodyPr/>
          <a:lstStyle/>
          <a:p>
            <a:fld id="{FD78D47E-220E-473A-B279-C7592CD19A15}" type="datetimeFigureOut">
              <a:rPr lang="ar-OM" smtClean="0"/>
              <a:t>25/02/1437</a:t>
            </a:fld>
            <a:endParaRPr lang="ar-OM"/>
          </a:p>
        </p:txBody>
      </p:sp>
      <p:sp>
        <p:nvSpPr>
          <p:cNvPr id="8" name="عنصر نائب للتذييل 7"/>
          <p:cNvSpPr>
            <a:spLocks noGrp="1"/>
          </p:cNvSpPr>
          <p:nvPr>
            <p:ph type="ftr" sz="quarter" idx="11"/>
          </p:nvPr>
        </p:nvSpPr>
        <p:spPr/>
        <p:txBody>
          <a:bodyPr/>
          <a:lstStyle/>
          <a:p>
            <a:endParaRPr lang="ar-OM"/>
          </a:p>
        </p:txBody>
      </p:sp>
      <p:sp>
        <p:nvSpPr>
          <p:cNvPr id="9" name="عنصر نائب لرقم الشريحة 8"/>
          <p:cNvSpPr>
            <a:spLocks noGrp="1"/>
          </p:cNvSpPr>
          <p:nvPr>
            <p:ph type="sldNum" sz="quarter" idx="12"/>
          </p:nvPr>
        </p:nvSpPr>
        <p:spPr/>
        <p:txBody>
          <a:bodyPr/>
          <a:lstStyle/>
          <a:p>
            <a:fld id="{0BF36513-5D82-4CE3-925A-7104F5F6EF45}" type="slidenum">
              <a:rPr lang="ar-OM" smtClean="0"/>
              <a:t>‹#›</a:t>
            </a:fld>
            <a:endParaRPr lang="ar-OM"/>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OM"/>
          </a:p>
        </p:txBody>
      </p:sp>
      <p:sp>
        <p:nvSpPr>
          <p:cNvPr id="3" name="عنصر نائب للتاريخ 2"/>
          <p:cNvSpPr>
            <a:spLocks noGrp="1"/>
          </p:cNvSpPr>
          <p:nvPr>
            <p:ph type="dt" sz="half" idx="10"/>
          </p:nvPr>
        </p:nvSpPr>
        <p:spPr/>
        <p:txBody>
          <a:bodyPr/>
          <a:lstStyle/>
          <a:p>
            <a:fld id="{FD78D47E-220E-473A-B279-C7592CD19A15}" type="datetimeFigureOut">
              <a:rPr lang="ar-OM" smtClean="0"/>
              <a:t>25/02/1437</a:t>
            </a:fld>
            <a:endParaRPr lang="ar-OM"/>
          </a:p>
        </p:txBody>
      </p:sp>
      <p:sp>
        <p:nvSpPr>
          <p:cNvPr id="4" name="عنصر نائب للتذييل 3"/>
          <p:cNvSpPr>
            <a:spLocks noGrp="1"/>
          </p:cNvSpPr>
          <p:nvPr>
            <p:ph type="ftr" sz="quarter" idx="11"/>
          </p:nvPr>
        </p:nvSpPr>
        <p:spPr/>
        <p:txBody>
          <a:bodyPr/>
          <a:lstStyle/>
          <a:p>
            <a:endParaRPr lang="ar-OM"/>
          </a:p>
        </p:txBody>
      </p:sp>
      <p:sp>
        <p:nvSpPr>
          <p:cNvPr id="5" name="عنصر نائب لرقم الشريحة 4"/>
          <p:cNvSpPr>
            <a:spLocks noGrp="1"/>
          </p:cNvSpPr>
          <p:nvPr>
            <p:ph type="sldNum" sz="quarter" idx="12"/>
          </p:nvPr>
        </p:nvSpPr>
        <p:spPr/>
        <p:txBody>
          <a:bodyPr/>
          <a:lstStyle/>
          <a:p>
            <a:fld id="{0BF36513-5D82-4CE3-925A-7104F5F6EF45}" type="slidenum">
              <a:rPr lang="ar-OM" smtClean="0"/>
              <a:t>‹#›</a:t>
            </a:fld>
            <a:endParaRPr lang="ar-OM"/>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D78D47E-220E-473A-B279-C7592CD19A15}" type="datetimeFigureOut">
              <a:rPr lang="ar-OM" smtClean="0"/>
              <a:t>25/02/1437</a:t>
            </a:fld>
            <a:endParaRPr lang="ar-OM"/>
          </a:p>
        </p:txBody>
      </p:sp>
      <p:sp>
        <p:nvSpPr>
          <p:cNvPr id="3" name="عنصر نائب للتذييل 2"/>
          <p:cNvSpPr>
            <a:spLocks noGrp="1"/>
          </p:cNvSpPr>
          <p:nvPr>
            <p:ph type="ftr" sz="quarter" idx="11"/>
          </p:nvPr>
        </p:nvSpPr>
        <p:spPr/>
        <p:txBody>
          <a:bodyPr/>
          <a:lstStyle/>
          <a:p>
            <a:endParaRPr lang="ar-OM"/>
          </a:p>
        </p:txBody>
      </p:sp>
      <p:sp>
        <p:nvSpPr>
          <p:cNvPr id="4" name="عنصر نائب لرقم الشريحة 3"/>
          <p:cNvSpPr>
            <a:spLocks noGrp="1"/>
          </p:cNvSpPr>
          <p:nvPr>
            <p:ph type="sldNum" sz="quarter" idx="12"/>
          </p:nvPr>
        </p:nvSpPr>
        <p:spPr/>
        <p:txBody>
          <a:bodyPr/>
          <a:lstStyle/>
          <a:p>
            <a:fld id="{0BF36513-5D82-4CE3-925A-7104F5F6EF45}" type="slidenum">
              <a:rPr lang="ar-OM" smtClean="0"/>
              <a:t>‹#›</a:t>
            </a:fld>
            <a:endParaRPr lang="ar-OM"/>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OM"/>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OM"/>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D78D47E-220E-473A-B279-C7592CD19A15}" type="datetimeFigureOut">
              <a:rPr lang="ar-OM" smtClean="0"/>
              <a:t>25/02/1437</a:t>
            </a:fld>
            <a:endParaRPr lang="ar-OM"/>
          </a:p>
        </p:txBody>
      </p:sp>
      <p:sp>
        <p:nvSpPr>
          <p:cNvPr id="6" name="عنصر نائب للتذييل 5"/>
          <p:cNvSpPr>
            <a:spLocks noGrp="1"/>
          </p:cNvSpPr>
          <p:nvPr>
            <p:ph type="ftr" sz="quarter" idx="11"/>
          </p:nvPr>
        </p:nvSpPr>
        <p:spPr/>
        <p:txBody>
          <a:bodyPr/>
          <a:lstStyle/>
          <a:p>
            <a:endParaRPr lang="ar-OM"/>
          </a:p>
        </p:txBody>
      </p:sp>
      <p:sp>
        <p:nvSpPr>
          <p:cNvPr id="7" name="عنصر نائب لرقم الشريحة 6"/>
          <p:cNvSpPr>
            <a:spLocks noGrp="1"/>
          </p:cNvSpPr>
          <p:nvPr>
            <p:ph type="sldNum" sz="quarter" idx="12"/>
          </p:nvPr>
        </p:nvSpPr>
        <p:spPr/>
        <p:txBody>
          <a:bodyPr/>
          <a:lstStyle/>
          <a:p>
            <a:fld id="{0BF36513-5D82-4CE3-925A-7104F5F6EF45}" type="slidenum">
              <a:rPr lang="ar-OM" smtClean="0"/>
              <a:t>‹#›</a:t>
            </a:fld>
            <a:endParaRPr lang="ar-OM"/>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OM"/>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OM"/>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D78D47E-220E-473A-B279-C7592CD19A15}" type="datetimeFigureOut">
              <a:rPr lang="ar-OM" smtClean="0"/>
              <a:t>25/02/1437</a:t>
            </a:fld>
            <a:endParaRPr lang="ar-OM"/>
          </a:p>
        </p:txBody>
      </p:sp>
      <p:sp>
        <p:nvSpPr>
          <p:cNvPr id="6" name="عنصر نائب للتذييل 5"/>
          <p:cNvSpPr>
            <a:spLocks noGrp="1"/>
          </p:cNvSpPr>
          <p:nvPr>
            <p:ph type="ftr" sz="quarter" idx="11"/>
          </p:nvPr>
        </p:nvSpPr>
        <p:spPr/>
        <p:txBody>
          <a:bodyPr/>
          <a:lstStyle/>
          <a:p>
            <a:endParaRPr lang="ar-OM"/>
          </a:p>
        </p:txBody>
      </p:sp>
      <p:sp>
        <p:nvSpPr>
          <p:cNvPr id="7" name="عنصر نائب لرقم الشريحة 6"/>
          <p:cNvSpPr>
            <a:spLocks noGrp="1"/>
          </p:cNvSpPr>
          <p:nvPr>
            <p:ph type="sldNum" sz="quarter" idx="12"/>
          </p:nvPr>
        </p:nvSpPr>
        <p:spPr/>
        <p:txBody>
          <a:bodyPr/>
          <a:lstStyle/>
          <a:p>
            <a:fld id="{0BF36513-5D82-4CE3-925A-7104F5F6EF45}" type="slidenum">
              <a:rPr lang="ar-OM" smtClean="0"/>
              <a:t>‹#›</a:t>
            </a:fld>
            <a:endParaRPr lang="ar-OM"/>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OM"/>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OM"/>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D78D47E-220E-473A-B279-C7592CD19A15}" type="datetimeFigureOut">
              <a:rPr lang="ar-OM" smtClean="0"/>
              <a:t>25/02/1437</a:t>
            </a:fld>
            <a:endParaRPr lang="ar-OM"/>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OM"/>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F36513-5D82-4CE3-925A-7104F5F6EF45}" type="slidenum">
              <a:rPr lang="ar-OM" smtClean="0"/>
              <a:t>‹#›</a:t>
            </a:fld>
            <a:endParaRPr lang="ar-OM"/>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OM"/>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7.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slide" Target="slide6.xml"/><Relationship Id="rId4" Type="http://schemas.openxmlformats.org/officeDocument/2006/relationships/slide" Target="slide8.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oshiba\صور للعرس\Screenshot_2015-11-21-15-28-22-1.png"/>
          <p:cNvPicPr>
            <a:picLocks noChangeAspect="1" noChangeArrowheads="1"/>
          </p:cNvPicPr>
          <p:nvPr/>
        </p:nvPicPr>
        <p:blipFill>
          <a:blip r:embed="rId2"/>
          <a:srcRect/>
          <a:stretch>
            <a:fillRect/>
          </a:stretch>
        </p:blipFill>
        <p:spPr bwMode="auto">
          <a:xfrm>
            <a:off x="0" y="1"/>
            <a:ext cx="9144001" cy="6858000"/>
          </a:xfrm>
          <a:prstGeom prst="rect">
            <a:avLst/>
          </a:prstGeom>
          <a:noFill/>
        </p:spPr>
      </p:pic>
      <p:sp>
        <p:nvSpPr>
          <p:cNvPr id="4" name="مستطيل 3"/>
          <p:cNvSpPr/>
          <p:nvPr/>
        </p:nvSpPr>
        <p:spPr>
          <a:xfrm>
            <a:off x="2357422" y="2085167"/>
            <a:ext cx="4643470" cy="1107996"/>
          </a:xfrm>
          <a:prstGeom prst="rect">
            <a:avLst/>
          </a:prstGeom>
          <a:noFill/>
        </p:spPr>
        <p:txBody>
          <a:bodyPr wrap="square" lIns="91440" tIns="45720" rIns="91440" bIns="45720">
            <a:spAutoFit/>
          </a:bodyPr>
          <a:lstStyle/>
          <a:p>
            <a:pPr algn="ctr"/>
            <a:r>
              <a:rPr lang="ar-OM" sz="6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مملكة الجوري </a:t>
            </a:r>
            <a:endParaRPr lang="ar-OM" sz="6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مربع نص 4"/>
          <p:cNvSpPr txBox="1"/>
          <p:nvPr/>
        </p:nvSpPr>
        <p:spPr>
          <a:xfrm>
            <a:off x="2987824" y="3202865"/>
            <a:ext cx="3692036" cy="523220"/>
          </a:xfrm>
          <a:prstGeom prst="rect">
            <a:avLst/>
          </a:prstGeom>
          <a:noFill/>
        </p:spPr>
        <p:txBody>
          <a:bodyPr wrap="none" rtlCol="1">
            <a:spAutoFit/>
          </a:bodyPr>
          <a:lstStyle/>
          <a:p>
            <a:r>
              <a:rPr lang="ar-OM" sz="2800" dirty="0" smtClean="0">
                <a:latin typeface="Andalus" pitchFamily="18" charset="-78"/>
                <a:cs typeface="Andalus" pitchFamily="18" charset="-78"/>
              </a:rPr>
              <a:t>( لتنسيق  وبيع الهدايا والورود )</a:t>
            </a:r>
            <a:endParaRPr lang="ar-OM" sz="2800" dirty="0">
              <a:latin typeface="Andalus" pitchFamily="18" charset="-78"/>
              <a:cs typeface="Andalus" pitchFamily="18" charset="-78"/>
            </a:endParaRPr>
          </a:p>
        </p:txBody>
      </p:sp>
      <p:sp>
        <p:nvSpPr>
          <p:cNvPr id="2" name="مربع نص 1"/>
          <p:cNvSpPr txBox="1"/>
          <p:nvPr/>
        </p:nvSpPr>
        <p:spPr>
          <a:xfrm>
            <a:off x="1830295" y="4754454"/>
            <a:ext cx="2315057" cy="1015663"/>
          </a:xfrm>
          <a:prstGeom prst="rect">
            <a:avLst/>
          </a:prstGeom>
          <a:noFill/>
        </p:spPr>
        <p:txBody>
          <a:bodyPr wrap="none" rtlCol="1">
            <a:spAutoFit/>
          </a:bodyPr>
          <a:lstStyle/>
          <a:p>
            <a:r>
              <a:rPr lang="ar-SA" sz="2000" dirty="0" smtClean="0"/>
              <a:t>إعداد : حنان سعيد </a:t>
            </a:r>
            <a:r>
              <a:rPr lang="ar-SA" sz="2000" dirty="0" err="1" smtClean="0"/>
              <a:t>الريسي</a:t>
            </a:r>
            <a:endParaRPr lang="ar-SA" sz="2000" dirty="0" smtClean="0"/>
          </a:p>
          <a:p>
            <a:r>
              <a:rPr lang="ar-SA" sz="2000" dirty="0" smtClean="0"/>
              <a:t>الرقم الجامعي : 151125</a:t>
            </a:r>
          </a:p>
          <a:p>
            <a:r>
              <a:rPr lang="ar-SA" sz="2000" dirty="0" smtClean="0"/>
              <a:t>الشعبة : 3</a:t>
            </a:r>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Mcc\صووور\Screenshot_2015-12-04-06-36-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699385"/>
            <a:ext cx="3726160" cy="275395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cc\صووور\Screenshot_2015-12-04-06-47-04.png"/>
          <p:cNvPicPr>
            <a:picLocks noChangeAspect="1" noChangeArrowheads="1"/>
          </p:cNvPicPr>
          <p:nvPr/>
        </p:nvPicPr>
        <p:blipFill rotWithShape="1">
          <a:blip r:embed="rId3">
            <a:extLst>
              <a:ext uri="{28A0092B-C50C-407E-A947-70E740481C1C}">
                <a14:useLocalDpi xmlns:a14="http://schemas.microsoft.com/office/drawing/2010/main" val="0"/>
              </a:ext>
            </a:extLst>
          </a:blip>
          <a:srcRect l="2380" t="27286" b="27381"/>
          <a:stretch/>
        </p:blipFill>
        <p:spPr bwMode="auto">
          <a:xfrm>
            <a:off x="4860032" y="548680"/>
            <a:ext cx="3834172" cy="288031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D:\toshiba\صور للعرس\1331223124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0"/>
            <a:ext cx="5220072" cy="37170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toshiba\صور للعرس\1331223124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40" y="3107680"/>
            <a:ext cx="5220072" cy="371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779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Users\Mcc\صووور\Screenshot_2015-12-04-06-42-41.png"/>
          <p:cNvPicPr>
            <a:picLocks noChangeAspect="1" noChangeArrowheads="1"/>
          </p:cNvPicPr>
          <p:nvPr/>
        </p:nvPicPr>
        <p:blipFill rotWithShape="1">
          <a:blip r:embed="rId2">
            <a:extLst>
              <a:ext uri="{28A0092B-C50C-407E-A947-70E740481C1C}">
                <a14:useLocalDpi xmlns:a14="http://schemas.microsoft.com/office/drawing/2010/main" val="0"/>
              </a:ext>
            </a:extLst>
          </a:blip>
          <a:srcRect t="28047" b="27952"/>
          <a:stretch/>
        </p:blipFill>
        <p:spPr bwMode="auto">
          <a:xfrm>
            <a:off x="611560" y="1052737"/>
            <a:ext cx="3888432" cy="28083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147" name="Picture 3" descr="C:\Users\Mcc\صووور\Screenshot_2015-12-04-06-41-22.png"/>
          <p:cNvPicPr>
            <a:picLocks noChangeAspect="1" noChangeArrowheads="1"/>
          </p:cNvPicPr>
          <p:nvPr/>
        </p:nvPicPr>
        <p:blipFill rotWithShape="1">
          <a:blip r:embed="rId3">
            <a:extLst>
              <a:ext uri="{28A0092B-C50C-407E-A947-70E740481C1C}">
                <a14:useLocalDpi xmlns:a14="http://schemas.microsoft.com/office/drawing/2010/main" val="0"/>
              </a:ext>
            </a:extLst>
          </a:blip>
          <a:srcRect t="27666" b="27762"/>
          <a:stretch/>
        </p:blipFill>
        <p:spPr bwMode="auto">
          <a:xfrm>
            <a:off x="4716016" y="3140968"/>
            <a:ext cx="3888433" cy="28202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146" name="Picture 2" descr="D:\toshiba\صور للعرس\133122292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 y="908720"/>
            <a:ext cx="4932040" cy="53732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toshiba\صور للعرس\133122292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243107" y="764704"/>
            <a:ext cx="4932040" cy="5360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761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Users\Mcc\صووور\Screenshot_2015-12-04-06-42-30.png"/>
          <p:cNvPicPr>
            <a:picLocks noChangeAspect="1" noChangeArrowheads="1"/>
          </p:cNvPicPr>
          <p:nvPr/>
        </p:nvPicPr>
        <p:blipFill rotWithShape="1">
          <a:blip r:embed="rId2">
            <a:extLst>
              <a:ext uri="{28A0092B-C50C-407E-A947-70E740481C1C}">
                <a14:useLocalDpi xmlns:a14="http://schemas.microsoft.com/office/drawing/2010/main" val="0"/>
              </a:ext>
            </a:extLst>
          </a:blip>
          <a:srcRect t="31857" b="32061"/>
          <a:stretch/>
        </p:blipFill>
        <p:spPr bwMode="auto">
          <a:xfrm>
            <a:off x="755576" y="764704"/>
            <a:ext cx="3744416" cy="3672408"/>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Mcc\صووور\Screenshot_2015-12-04-06-35-07.png"/>
          <p:cNvPicPr>
            <a:picLocks noChangeAspect="1" noChangeArrowheads="1"/>
          </p:cNvPicPr>
          <p:nvPr/>
        </p:nvPicPr>
        <p:blipFill rotWithShape="1">
          <a:blip r:embed="rId3">
            <a:extLst>
              <a:ext uri="{28A0092B-C50C-407E-A947-70E740481C1C}">
                <a14:useLocalDpi xmlns:a14="http://schemas.microsoft.com/office/drawing/2010/main" val="0"/>
              </a:ext>
            </a:extLst>
          </a:blip>
          <a:srcRect t="31095" b="32142"/>
          <a:stretch/>
        </p:blipFill>
        <p:spPr bwMode="auto">
          <a:xfrm>
            <a:off x="4716016" y="2276872"/>
            <a:ext cx="3635896" cy="366535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D:\toshiba\صور للعرس\0193a70781bd37d86ea88deb5af3f638.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8675" y="1257322"/>
            <a:ext cx="5715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D:\toshiba\صور للعرس\0193a70781bd37d86ea88deb5af3f638.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528" y="-243408"/>
            <a:ext cx="5544616"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132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toshiba\صور للعرس\تنزيل3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81164"/>
            <a:ext cx="5040560" cy="39768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toshiba\صور للعرس\تنزيل3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8986" y="32229"/>
            <a:ext cx="5729358" cy="34687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toshiba\صور للعرس\تنزيل3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1226" y="3212976"/>
            <a:ext cx="3688454" cy="347278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Mcc\صووور\Screenshot_2015-12-04-06-40-37.png"/>
          <p:cNvPicPr>
            <a:picLocks noChangeAspect="1" noChangeArrowheads="1"/>
          </p:cNvPicPr>
          <p:nvPr/>
        </p:nvPicPr>
        <p:blipFill rotWithShape="1">
          <a:blip r:embed="rId3">
            <a:extLst>
              <a:ext uri="{28A0092B-C50C-407E-A947-70E740481C1C}">
                <a14:useLocalDpi xmlns:a14="http://schemas.microsoft.com/office/drawing/2010/main" val="0"/>
              </a:ext>
            </a:extLst>
          </a:blip>
          <a:srcRect t="28184" b="28143"/>
          <a:stretch/>
        </p:blipFill>
        <p:spPr bwMode="auto">
          <a:xfrm>
            <a:off x="1115616" y="3861048"/>
            <a:ext cx="3222104" cy="2260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2" descr="C:\Users\Mcc\صووور\Screenshot_2015-12-04-06-40-19.png"/>
          <p:cNvPicPr>
            <a:picLocks noChangeAspect="1" noChangeArrowheads="1"/>
          </p:cNvPicPr>
          <p:nvPr/>
        </p:nvPicPr>
        <p:blipFill rotWithShape="1">
          <a:blip r:embed="rId4">
            <a:extLst>
              <a:ext uri="{28A0092B-C50C-407E-A947-70E740481C1C}">
                <a14:useLocalDpi xmlns:a14="http://schemas.microsoft.com/office/drawing/2010/main" val="0"/>
              </a:ext>
            </a:extLst>
          </a:blip>
          <a:srcRect t="27286" b="27761"/>
          <a:stretch/>
        </p:blipFill>
        <p:spPr bwMode="auto">
          <a:xfrm>
            <a:off x="3203848" y="908720"/>
            <a:ext cx="3673694" cy="19724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3" descr="C:\Users\Mcc\صووور\Screenshot_2015-12-04-06-46-11.png"/>
          <p:cNvPicPr>
            <a:picLocks noChangeAspect="1" noChangeArrowheads="1"/>
          </p:cNvPicPr>
          <p:nvPr/>
        </p:nvPicPr>
        <p:blipFill rotWithShape="1">
          <a:blip r:embed="rId5">
            <a:extLst>
              <a:ext uri="{28A0092B-C50C-407E-A947-70E740481C1C}">
                <a14:useLocalDpi xmlns:a14="http://schemas.microsoft.com/office/drawing/2010/main" val="0"/>
              </a:ext>
            </a:extLst>
          </a:blip>
          <a:srcRect t="9952" b="17477"/>
          <a:stretch/>
        </p:blipFill>
        <p:spPr bwMode="auto">
          <a:xfrm>
            <a:off x="6156176" y="4077072"/>
            <a:ext cx="2308898" cy="20445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286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cc\صووور\Screenshot_2015-12-04-06-39-13.png"/>
          <p:cNvPicPr>
            <a:picLocks noChangeAspect="1" noChangeArrowheads="1"/>
          </p:cNvPicPr>
          <p:nvPr/>
        </p:nvPicPr>
        <p:blipFill rotWithShape="1">
          <a:blip r:embed="rId2">
            <a:extLst>
              <a:ext uri="{28A0092B-C50C-407E-A947-70E740481C1C}">
                <a14:useLocalDpi xmlns:a14="http://schemas.microsoft.com/office/drawing/2010/main" val="0"/>
              </a:ext>
            </a:extLst>
          </a:blip>
          <a:srcRect t="9762" b="9858"/>
          <a:stretch/>
        </p:blipFill>
        <p:spPr bwMode="auto">
          <a:xfrm>
            <a:off x="6588224" y="488556"/>
            <a:ext cx="2232248" cy="38250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 name="Picture 4" descr="C:\Users\Mcc\صووور\Screenshot_2015-12-04-06-46-19.png"/>
          <p:cNvPicPr>
            <a:picLocks noChangeAspect="1" noChangeArrowheads="1"/>
          </p:cNvPicPr>
          <p:nvPr/>
        </p:nvPicPr>
        <p:blipFill rotWithShape="1">
          <a:blip r:embed="rId3">
            <a:extLst>
              <a:ext uri="{28A0092B-C50C-407E-A947-70E740481C1C}">
                <a14:useLocalDpi xmlns:a14="http://schemas.microsoft.com/office/drawing/2010/main" val="0"/>
              </a:ext>
            </a:extLst>
          </a:blip>
          <a:srcRect t="10333" b="9667"/>
          <a:stretch/>
        </p:blipFill>
        <p:spPr bwMode="auto">
          <a:xfrm>
            <a:off x="1835694" y="2337228"/>
            <a:ext cx="3456383" cy="3880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218" name="Picture 2" descr="D:\toshiba\صور للعرس\1331222760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44824"/>
            <a:ext cx="5796136" cy="50131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toshiba\صور للعرس\1331222760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7428" y="2502"/>
            <a:ext cx="3986572" cy="479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54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oshiba\صور للعرس\Screenshot_2015-11-28-21-56-25-1.pn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
        <p:nvSpPr>
          <p:cNvPr id="4" name="مستطيل 3"/>
          <p:cNvSpPr/>
          <p:nvPr/>
        </p:nvSpPr>
        <p:spPr>
          <a:xfrm rot="21335365">
            <a:off x="568585" y="1266512"/>
            <a:ext cx="3453429" cy="830997"/>
          </a:xfrm>
          <a:prstGeom prst="rect">
            <a:avLst/>
          </a:prstGeom>
          <a:noFill/>
        </p:spPr>
        <p:txBody>
          <a:bodyPr wrap="square" lIns="91440" tIns="45720" rIns="91440" bIns="45720">
            <a:spAutoFit/>
          </a:bodyPr>
          <a:lstStyle/>
          <a:p>
            <a:pPr algn="ctr"/>
            <a:r>
              <a:rPr lang="ar-OM" sz="4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فكرة المشروع</a:t>
            </a:r>
            <a:endParaRPr lang="ar-OM" sz="4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5" name="مربع نص 4"/>
          <p:cNvSpPr txBox="1"/>
          <p:nvPr/>
        </p:nvSpPr>
        <p:spPr>
          <a:xfrm rot="21317808">
            <a:off x="714348" y="2357430"/>
            <a:ext cx="4256740" cy="3046988"/>
          </a:xfrm>
          <a:prstGeom prst="rect">
            <a:avLst/>
          </a:prstGeom>
          <a:noFill/>
        </p:spPr>
        <p:txBody>
          <a:bodyPr wrap="square" rtlCol="1">
            <a:spAutoFit/>
          </a:bodyPr>
          <a:lstStyle/>
          <a:p>
            <a:pPr algn="ctr"/>
            <a:r>
              <a:rPr lang="ar-OM" sz="3200" dirty="0" smtClean="0"/>
              <a:t>محل بيع وتنسيق جميع أنواع الهدايا والورود لجميع المناسبات من أعياد وأعياد الميلاد وتوزيعات المواليد والأعراس . وجميع المناسبات بأفكار جديدة ومبدعة .</a:t>
            </a:r>
            <a:endParaRPr lang="ar-OM"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oshiba\صور للعرس\Screenshot_2015-11-28-21-55-41-1.png"/>
          <p:cNvPicPr>
            <a:picLocks noChangeAspect="1" noChangeArrowheads="1"/>
          </p:cNvPicPr>
          <p:nvPr/>
        </p:nvPicPr>
        <p:blipFill>
          <a:blip r:embed="rId2"/>
          <a:srcRect/>
          <a:stretch>
            <a:fillRect/>
          </a:stretch>
        </p:blipFill>
        <p:spPr bwMode="auto">
          <a:xfrm>
            <a:off x="0" y="-7257"/>
            <a:ext cx="9144000" cy="6858000"/>
          </a:xfrm>
          <a:prstGeom prst="rect">
            <a:avLst/>
          </a:prstGeom>
          <a:noFill/>
        </p:spPr>
      </p:pic>
      <p:sp>
        <p:nvSpPr>
          <p:cNvPr id="3" name="شريط منحني إلى الأعلى 2"/>
          <p:cNvSpPr/>
          <p:nvPr/>
        </p:nvSpPr>
        <p:spPr>
          <a:xfrm>
            <a:off x="1785918" y="571480"/>
            <a:ext cx="5929354" cy="758952"/>
          </a:xfrm>
          <a:prstGeom prst="ellipseRibbon2">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OM" sz="3600" dirty="0" smtClean="0">
                <a:solidFill>
                  <a:schemeClr val="accent2">
                    <a:lumMod val="75000"/>
                  </a:schemeClr>
                </a:solidFill>
              </a:rPr>
              <a:t>مميزات المشروع</a:t>
            </a:r>
            <a:endParaRPr lang="ar-OM" sz="3600" dirty="0">
              <a:solidFill>
                <a:schemeClr val="accent2">
                  <a:lumMod val="75000"/>
                </a:schemeClr>
              </a:solidFill>
            </a:endParaRPr>
          </a:p>
        </p:txBody>
      </p:sp>
      <p:sp>
        <p:nvSpPr>
          <p:cNvPr id="5" name="شكل بيضاوي 4"/>
          <p:cNvSpPr/>
          <p:nvPr/>
        </p:nvSpPr>
        <p:spPr>
          <a:xfrm>
            <a:off x="6500826" y="1844824"/>
            <a:ext cx="1985970" cy="1143008"/>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OM" sz="3600" dirty="0" smtClean="0">
                <a:solidFill>
                  <a:schemeClr val="accent1">
                    <a:lumMod val="75000"/>
                  </a:schemeClr>
                </a:solidFill>
                <a:hlinkClick r:id="rId3" action="ppaction://hlinksldjump"/>
              </a:rPr>
              <a:t>الموقع</a:t>
            </a:r>
            <a:endParaRPr lang="ar-OM" sz="3600" dirty="0">
              <a:solidFill>
                <a:schemeClr val="accent1">
                  <a:lumMod val="75000"/>
                </a:schemeClr>
              </a:solidFill>
            </a:endParaRPr>
          </a:p>
        </p:txBody>
      </p:sp>
      <p:sp>
        <p:nvSpPr>
          <p:cNvPr id="6" name="شكل بيضاوي 5"/>
          <p:cNvSpPr/>
          <p:nvPr/>
        </p:nvSpPr>
        <p:spPr>
          <a:xfrm>
            <a:off x="5336850" y="3098800"/>
            <a:ext cx="1985970" cy="1143008"/>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OM" sz="4000" dirty="0" smtClean="0">
                <a:solidFill>
                  <a:schemeClr val="accent1">
                    <a:lumMod val="75000"/>
                  </a:schemeClr>
                </a:solidFill>
                <a:hlinkClick r:id="rId4" action="ppaction://hlinksldjump"/>
              </a:rPr>
              <a:t>نماذج</a:t>
            </a:r>
            <a:r>
              <a:rPr lang="ar-OM" sz="4000" dirty="0" smtClean="0">
                <a:solidFill>
                  <a:schemeClr val="accent1">
                    <a:lumMod val="75000"/>
                  </a:schemeClr>
                </a:solidFill>
              </a:rPr>
              <a:t> </a:t>
            </a:r>
            <a:endParaRPr lang="ar-OM" sz="4000" dirty="0">
              <a:solidFill>
                <a:schemeClr val="accent1">
                  <a:lumMod val="75000"/>
                </a:schemeClr>
              </a:solidFill>
            </a:endParaRPr>
          </a:p>
        </p:txBody>
      </p:sp>
      <p:sp>
        <p:nvSpPr>
          <p:cNvPr id="7" name="شكل بيضاوي 6"/>
          <p:cNvSpPr/>
          <p:nvPr/>
        </p:nvSpPr>
        <p:spPr>
          <a:xfrm>
            <a:off x="3923928" y="1787915"/>
            <a:ext cx="1985970" cy="1143008"/>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OM" sz="3600" dirty="0" smtClean="0">
                <a:solidFill>
                  <a:schemeClr val="accent1">
                    <a:lumMod val="75000"/>
                  </a:schemeClr>
                </a:solidFill>
                <a:hlinkClick r:id="rId5" action="ppaction://hlinksldjump"/>
              </a:rPr>
              <a:t>الخدمات</a:t>
            </a:r>
            <a:endParaRPr lang="ar-OM" sz="3600" dirty="0">
              <a:solidFill>
                <a:schemeClr val="accent1">
                  <a:lumMod val="75000"/>
                </a:schemeClr>
              </a:solidFill>
            </a:endParaRPr>
          </a:p>
        </p:txBody>
      </p:sp>
      <p:sp>
        <p:nvSpPr>
          <p:cNvPr id="8" name="شكل بيضاوي 7"/>
          <p:cNvSpPr/>
          <p:nvPr/>
        </p:nvSpPr>
        <p:spPr>
          <a:xfrm>
            <a:off x="1331640" y="1759269"/>
            <a:ext cx="1985970" cy="1143008"/>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OM" sz="3600" dirty="0" smtClean="0">
                <a:solidFill>
                  <a:schemeClr val="accent1">
                    <a:lumMod val="75000"/>
                  </a:schemeClr>
                </a:solidFill>
                <a:hlinkClick r:id="rId6" action="ppaction://hlinksldjump"/>
              </a:rPr>
              <a:t>الأسعار</a:t>
            </a:r>
            <a:endParaRPr lang="ar-OM" sz="3600" dirty="0">
              <a:solidFill>
                <a:schemeClr val="accent1">
                  <a:lumMod val="75000"/>
                </a:schemeClr>
              </a:solidFill>
            </a:endParaRPr>
          </a:p>
        </p:txBody>
      </p:sp>
      <p:sp>
        <p:nvSpPr>
          <p:cNvPr id="9" name="شكل بيضاوي 8"/>
          <p:cNvSpPr/>
          <p:nvPr/>
        </p:nvSpPr>
        <p:spPr>
          <a:xfrm>
            <a:off x="2647859" y="3143248"/>
            <a:ext cx="2102736" cy="1143008"/>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OM" sz="3200" dirty="0" smtClean="0">
                <a:solidFill>
                  <a:schemeClr val="accent1">
                    <a:lumMod val="75000"/>
                  </a:schemeClr>
                </a:solidFill>
                <a:hlinkClick r:id="rId7" action="ppaction://hlinksldjump"/>
              </a:rPr>
              <a:t>طرق التواصل</a:t>
            </a:r>
            <a:endParaRPr lang="ar-OM" sz="3200"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oshiba\صور للعرس\Screenshot_2015-11-14-16-23-21-1.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شكل بيضاوي 2"/>
          <p:cNvSpPr/>
          <p:nvPr/>
        </p:nvSpPr>
        <p:spPr>
          <a:xfrm>
            <a:off x="2143108" y="2214554"/>
            <a:ext cx="4929222" cy="3357586"/>
          </a:xfrm>
          <a:prstGeom prst="ellips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OM" sz="2800" b="1" dirty="0" smtClean="0">
                <a:solidFill>
                  <a:srgbClr val="0070C0"/>
                </a:solidFill>
              </a:rPr>
              <a:t>موقع المشروع استراتيجي في منطقة راقية وتجارية والمحل مطل على الشارع العام وموقعة جاذب للمارة مما يكسب المحل زبائن كثر.</a:t>
            </a:r>
            <a:endParaRPr lang="ar-OM" sz="2800" b="1" dirty="0">
              <a:solidFill>
                <a:srgbClr val="0070C0"/>
              </a:solidFill>
            </a:endParaRPr>
          </a:p>
        </p:txBody>
      </p:sp>
      <p:sp>
        <p:nvSpPr>
          <p:cNvPr id="4" name="شريط منحني إلى الأعلى 3"/>
          <p:cNvSpPr/>
          <p:nvPr/>
        </p:nvSpPr>
        <p:spPr>
          <a:xfrm>
            <a:off x="2285984" y="1285860"/>
            <a:ext cx="4857784" cy="857256"/>
          </a:xfrm>
          <a:prstGeom prst="ellipseRibbon2">
            <a:avLst>
              <a:gd name="adj1" fmla="val 28825"/>
              <a:gd name="adj2" fmla="val 58781"/>
              <a:gd name="adj3" fmla="val 16325"/>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OM" sz="3600" dirty="0" smtClean="0">
                <a:solidFill>
                  <a:schemeClr val="bg1">
                    <a:lumMod val="50000"/>
                  </a:schemeClr>
                </a:solidFill>
              </a:rPr>
              <a:t>موقع المشروع</a:t>
            </a:r>
            <a:endParaRPr lang="ar-OM" sz="3600" dirty="0">
              <a:solidFill>
                <a:schemeClr val="bg1">
                  <a:lumMod val="50000"/>
                </a:schemeClr>
              </a:solidFill>
            </a:endParaRPr>
          </a:p>
        </p:txBody>
      </p:sp>
      <p:sp>
        <p:nvSpPr>
          <p:cNvPr id="5" name="سهم إلى اليسار 4">
            <a:hlinkClick r:id="rId3" action="ppaction://hlinksldjump"/>
          </p:cNvPr>
          <p:cNvSpPr/>
          <p:nvPr/>
        </p:nvSpPr>
        <p:spPr>
          <a:xfrm>
            <a:off x="827584" y="5572140"/>
            <a:ext cx="1121284" cy="755564"/>
          </a:xfrm>
          <a:prstGeom prst="leftArrow">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OM" sz="2000" dirty="0" smtClean="0"/>
              <a:t>رجوع</a:t>
            </a:r>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toshiba\صور للعرس\Screenshot_2015-11-28-21-56-04-1.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زاوية مطوية 2"/>
          <p:cNvSpPr/>
          <p:nvPr/>
        </p:nvSpPr>
        <p:spPr>
          <a:xfrm>
            <a:off x="1259632" y="1714488"/>
            <a:ext cx="5112568" cy="3298688"/>
          </a:xfrm>
          <a:prstGeom prst="foldedCorner">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OM" sz="2800" dirty="0" smtClean="0"/>
              <a:t>الأسعار تنافسية وفي متناول الجميع </a:t>
            </a:r>
            <a:endParaRPr lang="ar-SA" sz="2800" dirty="0" smtClean="0"/>
          </a:p>
          <a:p>
            <a:pPr algn="ctr"/>
            <a:r>
              <a:rPr lang="ar-SA" sz="2800" dirty="0" smtClean="0"/>
              <a:t>وتراعي جميع مستويات الزبائن , حيث يوفر هدايا أنيقة وبسيطة للزبائن ال</a:t>
            </a:r>
            <a:r>
              <a:rPr lang="ar-OM" sz="2800" dirty="0" smtClean="0"/>
              <a:t>متوسطين الدخل ويوفر هدايا راقية بأسعار مرتفعة نوعا ما للزبائن ذو الذوق والمستوى الرفيع. </a:t>
            </a:r>
            <a:endParaRPr lang="ar-OM" sz="2800" dirty="0"/>
          </a:p>
        </p:txBody>
      </p:sp>
      <p:sp>
        <p:nvSpPr>
          <p:cNvPr id="4" name="شريط منحني إلى الأعلى 3"/>
          <p:cNvSpPr/>
          <p:nvPr/>
        </p:nvSpPr>
        <p:spPr>
          <a:xfrm>
            <a:off x="1571604" y="785794"/>
            <a:ext cx="4643470" cy="758952"/>
          </a:xfrm>
          <a:prstGeom prst="ellipseRibbon2">
            <a:avLst>
              <a:gd name="adj1" fmla="val 25000"/>
              <a:gd name="adj2" fmla="val 61142"/>
              <a:gd name="adj3" fmla="val 4850"/>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OM" sz="4400" dirty="0" smtClean="0">
                <a:solidFill>
                  <a:schemeClr val="bg1">
                    <a:lumMod val="50000"/>
                  </a:schemeClr>
                </a:solidFill>
              </a:rPr>
              <a:t>الأسعار</a:t>
            </a:r>
            <a:endParaRPr lang="ar-OM" sz="4400" dirty="0">
              <a:solidFill>
                <a:schemeClr val="bg1">
                  <a:lumMod val="50000"/>
                </a:schemeClr>
              </a:solidFill>
            </a:endParaRPr>
          </a:p>
        </p:txBody>
      </p:sp>
      <p:sp>
        <p:nvSpPr>
          <p:cNvPr id="2" name="سهم إلى اليسار 1"/>
          <p:cNvSpPr/>
          <p:nvPr/>
        </p:nvSpPr>
        <p:spPr>
          <a:xfrm>
            <a:off x="770428" y="5903564"/>
            <a:ext cx="978408" cy="628648"/>
          </a:xfrm>
          <a:prstGeom prst="leftArrow">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OM" sz="2000" b="1" dirty="0" smtClean="0">
                <a:solidFill>
                  <a:schemeClr val="tx1"/>
                </a:solidFill>
                <a:hlinkClick r:id="rId3" action="ppaction://hlinksldjump"/>
              </a:rPr>
              <a:t>رجوع</a:t>
            </a:r>
            <a:endParaRPr lang="ar-SA" sz="20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oshiba\صور للعرس\Screenshot_2015-12-01-05-55-3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p:cNvSpPr txBox="1"/>
          <p:nvPr/>
        </p:nvSpPr>
        <p:spPr>
          <a:xfrm rot="21436815">
            <a:off x="5580113" y="476672"/>
            <a:ext cx="2260422" cy="2862322"/>
          </a:xfrm>
          <a:prstGeom prst="rect">
            <a:avLst/>
          </a:prstGeom>
          <a:noFill/>
        </p:spPr>
        <p:txBody>
          <a:bodyPr wrap="square" rtlCol="1">
            <a:spAutoFit/>
          </a:bodyPr>
          <a:lstStyle/>
          <a:p>
            <a:r>
              <a:rPr lang="ar-OM" sz="2000" b="1" dirty="0" smtClean="0">
                <a:solidFill>
                  <a:srgbClr val="0070C0"/>
                </a:solidFill>
              </a:rPr>
              <a:t>توفير باص صغير متنقل تتوفر فيه عدة تزيين وتنسيق متكاملة . بحيث أنه للطلبات البعيدة والمستعجلة يذهب لمكان الطلب ويقوم بالتجهيز في المحل المتنقل </a:t>
            </a:r>
          </a:p>
          <a:p>
            <a:r>
              <a:rPr lang="ar-OM" sz="2000" b="1" dirty="0" smtClean="0">
                <a:solidFill>
                  <a:srgbClr val="0070C0"/>
                </a:solidFill>
              </a:rPr>
              <a:t>ويسلم الطلب </a:t>
            </a:r>
          </a:p>
          <a:p>
            <a:r>
              <a:rPr lang="ar-OM" sz="2000" b="1" dirty="0" smtClean="0">
                <a:solidFill>
                  <a:srgbClr val="0070C0"/>
                </a:solidFill>
              </a:rPr>
              <a:t>في وقتة. </a:t>
            </a:r>
            <a:endParaRPr lang="ar-SA" sz="2000" b="1" dirty="0">
              <a:solidFill>
                <a:srgbClr val="0070C0"/>
              </a:solidFill>
            </a:endParaRPr>
          </a:p>
        </p:txBody>
      </p:sp>
      <p:sp>
        <p:nvSpPr>
          <p:cNvPr id="3" name="مربع نص 2"/>
          <p:cNvSpPr txBox="1"/>
          <p:nvPr/>
        </p:nvSpPr>
        <p:spPr>
          <a:xfrm>
            <a:off x="1187624" y="1232361"/>
            <a:ext cx="3209067" cy="4708981"/>
          </a:xfrm>
          <a:prstGeom prst="rect">
            <a:avLst/>
          </a:prstGeom>
          <a:noFill/>
        </p:spPr>
        <p:txBody>
          <a:bodyPr wrap="square" rtlCol="1">
            <a:spAutoFit/>
          </a:bodyPr>
          <a:lstStyle/>
          <a:p>
            <a:r>
              <a:rPr lang="ar-OM" sz="2000" b="1" dirty="0" smtClean="0">
                <a:solidFill>
                  <a:schemeClr val="accent6">
                    <a:lumMod val="75000"/>
                  </a:schemeClr>
                </a:solidFill>
              </a:rPr>
              <a:t>يوفر المحل أدوات تزيين مميزة وراقية بأشكال وأنواع متعددة وتناسب جميع الأذواق .. تتنوع الأدوات منها ما يجلب من خارج البلد ومنها ما هو من خامات البيئة المحلية وهذا التنويع من أجل إرضاء جميع الاذواق و </a:t>
            </a:r>
            <a:r>
              <a:rPr lang="ar-OM" sz="2000" b="1" dirty="0" err="1" smtClean="0">
                <a:solidFill>
                  <a:schemeClr val="accent6">
                    <a:lumMod val="75000"/>
                  </a:schemeClr>
                </a:solidFill>
              </a:rPr>
              <a:t>كذالك</a:t>
            </a:r>
            <a:r>
              <a:rPr lang="ar-OM" sz="2000" b="1" dirty="0" smtClean="0">
                <a:solidFill>
                  <a:schemeClr val="accent6">
                    <a:lumMod val="75000"/>
                  </a:schemeClr>
                </a:solidFill>
              </a:rPr>
              <a:t> بالنسبة للورد ف لا يعتمد على أنواع الورود التي تتوفر في البيئة المحلية وإنما يوفر أنواع الورد من البلدان الأخرى المتميزة بحسب الطلب . وبالنسبة للعاملين في المحل فهم أصحاب خبرة طويله في المجال وذو أفكار متميزة وجديدة مبدعة بإمكانهم ارضاء </a:t>
            </a:r>
          </a:p>
          <a:p>
            <a:r>
              <a:rPr lang="ar-OM" sz="2000" b="1" dirty="0" smtClean="0">
                <a:solidFill>
                  <a:schemeClr val="accent6">
                    <a:lumMod val="75000"/>
                  </a:schemeClr>
                </a:solidFill>
              </a:rPr>
              <a:t>جميع الاذواق بعملهم .</a:t>
            </a:r>
            <a:endParaRPr lang="ar-SA" sz="2000" b="1" dirty="0">
              <a:solidFill>
                <a:schemeClr val="accent6">
                  <a:lumMod val="75000"/>
                </a:schemeClr>
              </a:solidFill>
            </a:endParaRPr>
          </a:p>
        </p:txBody>
      </p:sp>
      <p:sp>
        <p:nvSpPr>
          <p:cNvPr id="4" name="مربع نص 3"/>
          <p:cNvSpPr txBox="1"/>
          <p:nvPr/>
        </p:nvSpPr>
        <p:spPr>
          <a:xfrm rot="20662137">
            <a:off x="4830348" y="2879659"/>
            <a:ext cx="1696899" cy="2246769"/>
          </a:xfrm>
          <a:prstGeom prst="rect">
            <a:avLst/>
          </a:prstGeom>
          <a:noFill/>
        </p:spPr>
        <p:txBody>
          <a:bodyPr wrap="square" rtlCol="1">
            <a:spAutoFit/>
          </a:bodyPr>
          <a:lstStyle/>
          <a:p>
            <a:pPr algn="ctr"/>
            <a:r>
              <a:rPr lang="ar-OM" sz="2000" b="1" dirty="0" smtClean="0">
                <a:solidFill>
                  <a:srgbClr val="C00000"/>
                </a:solidFill>
              </a:rPr>
              <a:t>تقديم هدايا بسيطة تذكارية للزبائن تمثل المحل \ بالإضافة لتقديم الخدمة فري على     فترات لرواد المحل  بشكل مستمر</a:t>
            </a:r>
            <a:r>
              <a:rPr lang="ar-OM" dirty="0" smtClean="0">
                <a:solidFill>
                  <a:srgbClr val="C00000"/>
                </a:solidFill>
              </a:rPr>
              <a:t>. </a:t>
            </a:r>
            <a:endParaRPr lang="ar-SA" dirty="0">
              <a:solidFill>
                <a:srgbClr val="C00000"/>
              </a:solidFill>
            </a:endParaRPr>
          </a:p>
        </p:txBody>
      </p:sp>
      <p:sp>
        <p:nvSpPr>
          <p:cNvPr id="5" name="مربع نص 4"/>
          <p:cNvSpPr txBox="1"/>
          <p:nvPr/>
        </p:nvSpPr>
        <p:spPr>
          <a:xfrm rot="947252">
            <a:off x="6339445" y="3689648"/>
            <a:ext cx="2020483" cy="2862322"/>
          </a:xfrm>
          <a:prstGeom prst="rect">
            <a:avLst/>
          </a:prstGeom>
          <a:noFill/>
        </p:spPr>
        <p:txBody>
          <a:bodyPr wrap="square" rtlCol="1">
            <a:spAutoFit/>
          </a:bodyPr>
          <a:lstStyle/>
          <a:p>
            <a:r>
              <a:rPr lang="ar-OM" sz="2000" b="1" dirty="0" smtClean="0"/>
              <a:t>  توفير موقع خاص على الانترنت ومواقع التواصل الاجتماعي وطرح جميع الافكار والصور فيه ليسهل على الزبائن الاختيار والطلب والحجز عن طريق النت لتسهيل على الزبائن البعيدين.</a:t>
            </a:r>
            <a:endParaRPr lang="ar-SA" sz="2000" b="1" dirty="0"/>
          </a:p>
        </p:txBody>
      </p:sp>
      <p:sp>
        <p:nvSpPr>
          <p:cNvPr id="6" name="شكل بيضاوي 5"/>
          <p:cNvSpPr/>
          <p:nvPr/>
        </p:nvSpPr>
        <p:spPr>
          <a:xfrm>
            <a:off x="2123729" y="332656"/>
            <a:ext cx="3424870" cy="801845"/>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OM" sz="2800" b="1" dirty="0" smtClean="0">
                <a:solidFill>
                  <a:srgbClr val="C00000"/>
                </a:solidFill>
              </a:rPr>
              <a:t>الخدمات والمميزات</a:t>
            </a:r>
            <a:endParaRPr lang="ar-SA" sz="2800" b="1" dirty="0">
              <a:solidFill>
                <a:srgbClr val="C00000"/>
              </a:solidFill>
            </a:endParaRPr>
          </a:p>
        </p:txBody>
      </p:sp>
      <p:sp>
        <p:nvSpPr>
          <p:cNvPr id="7" name="سهم إلى اليسار 6"/>
          <p:cNvSpPr/>
          <p:nvPr/>
        </p:nvSpPr>
        <p:spPr>
          <a:xfrm>
            <a:off x="899592" y="5805264"/>
            <a:ext cx="978408" cy="642044"/>
          </a:xfrm>
          <a:prstGeom prst="leftArrow">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OM" sz="2400" b="1" dirty="0" smtClean="0">
                <a:solidFill>
                  <a:schemeClr val="tx1"/>
                </a:solidFill>
                <a:hlinkClick r:id="rId3" action="ppaction://hlinksldjump"/>
              </a:rPr>
              <a:t>رجوع</a:t>
            </a:r>
            <a:endParaRPr lang="ar-SA" sz="2400" b="1" dirty="0">
              <a:solidFill>
                <a:schemeClr val="tx1"/>
              </a:solidFill>
            </a:endParaRPr>
          </a:p>
        </p:txBody>
      </p:sp>
    </p:spTree>
    <p:extLst>
      <p:ext uri="{BB962C8B-B14F-4D97-AF65-F5344CB8AC3E}">
        <p14:creationId xmlns:p14="http://schemas.microsoft.com/office/powerpoint/2010/main" val="37958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oshiba\صور للعرس\Screenshot_2015-12-01-05-30-20-1.png"/>
          <p:cNvPicPr>
            <a:picLocks noChangeAspect="1" noChangeArrowheads="1"/>
          </p:cNvPicPr>
          <p:nvPr/>
        </p:nvPicPr>
        <p:blipFill rotWithShape="1">
          <a:blip r:embed="rId2">
            <a:extLst>
              <a:ext uri="{28A0092B-C50C-407E-A947-70E740481C1C}">
                <a14:useLocalDpi xmlns:a14="http://schemas.microsoft.com/office/drawing/2010/main" val="0"/>
              </a:ext>
            </a:extLst>
          </a:blip>
          <a:srcRect b="6878"/>
          <a:stretch/>
        </p:blipFill>
        <p:spPr bwMode="auto">
          <a:xfrm>
            <a:off x="-14649" y="-468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شريط منحني إلى الأعلى 1"/>
          <p:cNvSpPr/>
          <p:nvPr/>
        </p:nvSpPr>
        <p:spPr>
          <a:xfrm>
            <a:off x="2051720" y="404664"/>
            <a:ext cx="5328592" cy="936104"/>
          </a:xfrm>
          <a:prstGeom prst="ellipseRibbon2">
            <a:avLst>
              <a:gd name="adj1" fmla="val 25000"/>
              <a:gd name="adj2" fmla="val 53813"/>
              <a:gd name="adj3" fmla="val 12500"/>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tileRect/>
          </a:gra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OM" sz="3600" b="1" dirty="0" smtClean="0">
                <a:solidFill>
                  <a:srgbClr val="C00000"/>
                </a:solidFill>
              </a:rPr>
              <a:t>طرق التواصل</a:t>
            </a:r>
            <a:endParaRPr lang="ar-SA" sz="3600" b="1" dirty="0">
              <a:solidFill>
                <a:srgbClr val="C00000"/>
              </a:solidFill>
            </a:endParaRPr>
          </a:p>
        </p:txBody>
      </p:sp>
      <p:sp>
        <p:nvSpPr>
          <p:cNvPr id="4" name="مستطيل ذو زوايا قطرية مستديرة 3"/>
          <p:cNvSpPr/>
          <p:nvPr/>
        </p:nvSpPr>
        <p:spPr>
          <a:xfrm>
            <a:off x="6387942" y="1556792"/>
            <a:ext cx="1984739" cy="1224136"/>
          </a:xfrm>
          <a:prstGeom prst="round2DiagRect">
            <a:avLst/>
          </a:prstGeom>
          <a:gradFill flip="none"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tileRect/>
          </a:gradFill>
        </p:spPr>
        <p:style>
          <a:lnRef idx="1">
            <a:schemeClr val="accent6"/>
          </a:lnRef>
          <a:fillRef idx="2">
            <a:schemeClr val="accent6"/>
          </a:fillRef>
          <a:effectRef idx="1">
            <a:schemeClr val="accent6"/>
          </a:effectRef>
          <a:fontRef idx="minor">
            <a:schemeClr val="dk1"/>
          </a:fontRef>
        </p:style>
        <p:txBody>
          <a:bodyPr rtlCol="1" anchor="ctr"/>
          <a:lstStyle/>
          <a:p>
            <a:pPr algn="ctr"/>
            <a:r>
              <a:rPr lang="ar-OM" sz="2400" b="1" dirty="0" smtClean="0">
                <a:solidFill>
                  <a:srgbClr val="FF0000"/>
                </a:solidFill>
              </a:rPr>
              <a:t>أولا</a:t>
            </a:r>
            <a:r>
              <a:rPr lang="ar-OM" sz="2400" b="1" dirty="0" smtClean="0"/>
              <a:t> </a:t>
            </a:r>
          </a:p>
          <a:p>
            <a:pPr algn="ctr"/>
            <a:r>
              <a:rPr lang="ar-OM" sz="2800" dirty="0" smtClean="0">
                <a:latin typeface="Andalus" pitchFamily="18" charset="-78"/>
                <a:cs typeface="Andalus" pitchFamily="18" charset="-78"/>
              </a:rPr>
              <a:t>الزيارة الشخصية للمحل</a:t>
            </a:r>
            <a:endParaRPr lang="ar-SA" sz="2800" dirty="0">
              <a:latin typeface="Andalus" pitchFamily="18" charset="-78"/>
              <a:cs typeface="Andalus" pitchFamily="18" charset="-78"/>
            </a:endParaRPr>
          </a:p>
        </p:txBody>
      </p:sp>
      <p:sp>
        <p:nvSpPr>
          <p:cNvPr id="6" name="مستطيل ذو زوايا قطرية مستديرة 5"/>
          <p:cNvSpPr/>
          <p:nvPr/>
        </p:nvSpPr>
        <p:spPr>
          <a:xfrm>
            <a:off x="4716016" y="2420888"/>
            <a:ext cx="2128755" cy="1224136"/>
          </a:xfrm>
          <a:prstGeom prst="round2DiagRect">
            <a:avLst/>
          </a:prstGeom>
          <a:gradFill flip="none"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tileRect/>
          </a:gradFill>
        </p:spPr>
        <p:style>
          <a:lnRef idx="1">
            <a:schemeClr val="accent6"/>
          </a:lnRef>
          <a:fillRef idx="2">
            <a:schemeClr val="accent6"/>
          </a:fillRef>
          <a:effectRef idx="1">
            <a:schemeClr val="accent6"/>
          </a:effectRef>
          <a:fontRef idx="minor">
            <a:schemeClr val="dk1"/>
          </a:fontRef>
        </p:style>
        <p:txBody>
          <a:bodyPr rtlCol="1" anchor="ctr"/>
          <a:lstStyle/>
          <a:p>
            <a:pPr algn="ctr"/>
            <a:r>
              <a:rPr lang="ar-OM" sz="2400" b="1" dirty="0" smtClean="0">
                <a:solidFill>
                  <a:srgbClr val="FF0000"/>
                </a:solidFill>
              </a:rPr>
              <a:t>ثانيا</a:t>
            </a:r>
            <a:r>
              <a:rPr lang="ar-OM" sz="2400" b="1" dirty="0" smtClean="0"/>
              <a:t> </a:t>
            </a:r>
          </a:p>
          <a:p>
            <a:pPr algn="ctr"/>
            <a:r>
              <a:rPr lang="ar-OM" sz="2800" dirty="0" smtClean="0">
                <a:latin typeface="Andalus" pitchFamily="18" charset="-78"/>
                <a:cs typeface="Andalus" pitchFamily="18" charset="-78"/>
              </a:rPr>
              <a:t>موقع إلكتروني خاص بالمحل</a:t>
            </a:r>
            <a:endParaRPr lang="ar-SA" sz="2800" dirty="0">
              <a:latin typeface="Andalus" pitchFamily="18" charset="-78"/>
              <a:cs typeface="Andalus" pitchFamily="18" charset="-78"/>
            </a:endParaRPr>
          </a:p>
        </p:txBody>
      </p:sp>
      <p:sp>
        <p:nvSpPr>
          <p:cNvPr id="7" name="مستطيل ذو زوايا قطرية مستديرة 6"/>
          <p:cNvSpPr/>
          <p:nvPr/>
        </p:nvSpPr>
        <p:spPr>
          <a:xfrm>
            <a:off x="1979712" y="3232809"/>
            <a:ext cx="3064859" cy="1224136"/>
          </a:xfrm>
          <a:prstGeom prst="round2DiagRect">
            <a:avLst/>
          </a:prstGeom>
          <a:gradFill flip="none"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tileRect/>
          </a:gradFill>
        </p:spPr>
        <p:style>
          <a:lnRef idx="1">
            <a:schemeClr val="accent6"/>
          </a:lnRef>
          <a:fillRef idx="2">
            <a:schemeClr val="accent6"/>
          </a:fillRef>
          <a:effectRef idx="1">
            <a:schemeClr val="accent6"/>
          </a:effectRef>
          <a:fontRef idx="minor">
            <a:schemeClr val="dk1"/>
          </a:fontRef>
        </p:style>
        <p:txBody>
          <a:bodyPr rtlCol="1" anchor="ctr"/>
          <a:lstStyle/>
          <a:p>
            <a:pPr algn="ctr"/>
            <a:r>
              <a:rPr lang="ar-OM" sz="2400" b="1" dirty="0" smtClean="0">
                <a:solidFill>
                  <a:srgbClr val="FF0000"/>
                </a:solidFill>
              </a:rPr>
              <a:t>ثالثا</a:t>
            </a:r>
            <a:endParaRPr lang="ar-OM" sz="2400" b="1" dirty="0" smtClean="0"/>
          </a:p>
          <a:p>
            <a:pPr algn="ctr"/>
            <a:r>
              <a:rPr lang="ar-OM" sz="2800" dirty="0" smtClean="0">
                <a:latin typeface="Andalus" pitchFamily="18" charset="-78"/>
                <a:cs typeface="Andalus" pitchFamily="18" charset="-78"/>
              </a:rPr>
              <a:t>حسابات خاصة بالمحل على مواقع التواصل الاجتماعي</a:t>
            </a:r>
            <a:endParaRPr lang="ar-SA" sz="2800" dirty="0">
              <a:latin typeface="Andalus" pitchFamily="18" charset="-78"/>
              <a:cs typeface="Andalus" pitchFamily="18" charset="-78"/>
            </a:endParaRPr>
          </a:p>
        </p:txBody>
      </p:sp>
      <p:sp>
        <p:nvSpPr>
          <p:cNvPr id="5" name="شكل بيضاوي 4"/>
          <p:cNvSpPr/>
          <p:nvPr/>
        </p:nvSpPr>
        <p:spPr>
          <a:xfrm>
            <a:off x="4073905" y="4797152"/>
            <a:ext cx="1706488" cy="914400"/>
          </a:xfrm>
          <a:prstGeom prst="ellipse">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OM" sz="2400" b="1" dirty="0" smtClean="0">
                <a:solidFill>
                  <a:srgbClr val="7030A0"/>
                </a:solidFill>
              </a:rPr>
              <a:t>فيس بوك </a:t>
            </a:r>
            <a:endParaRPr lang="ar-SA" sz="2400" b="1" dirty="0">
              <a:solidFill>
                <a:srgbClr val="7030A0"/>
              </a:solidFill>
            </a:endParaRPr>
          </a:p>
        </p:txBody>
      </p:sp>
      <p:sp>
        <p:nvSpPr>
          <p:cNvPr id="9" name="شكل بيضاوي 8"/>
          <p:cNvSpPr/>
          <p:nvPr/>
        </p:nvSpPr>
        <p:spPr>
          <a:xfrm>
            <a:off x="2637239" y="4797152"/>
            <a:ext cx="1706488" cy="914400"/>
          </a:xfrm>
          <a:prstGeom prst="ellipse">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OM" sz="2400" b="1" dirty="0" err="1" smtClean="0">
                <a:solidFill>
                  <a:srgbClr val="7030A0"/>
                </a:solidFill>
              </a:rPr>
              <a:t>تويتر</a:t>
            </a:r>
            <a:r>
              <a:rPr lang="ar-OM" sz="2400" b="1" dirty="0" smtClean="0">
                <a:solidFill>
                  <a:srgbClr val="7030A0"/>
                </a:solidFill>
              </a:rPr>
              <a:t> </a:t>
            </a:r>
            <a:endParaRPr lang="ar-SA" sz="2400" b="1" dirty="0">
              <a:solidFill>
                <a:srgbClr val="7030A0"/>
              </a:solidFill>
            </a:endParaRPr>
          </a:p>
        </p:txBody>
      </p:sp>
      <p:sp>
        <p:nvSpPr>
          <p:cNvPr id="12" name="شكل بيضاوي 11"/>
          <p:cNvSpPr/>
          <p:nvPr/>
        </p:nvSpPr>
        <p:spPr>
          <a:xfrm>
            <a:off x="1198476" y="4797152"/>
            <a:ext cx="1706488" cy="914400"/>
          </a:xfrm>
          <a:prstGeom prst="ellipse">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OM" sz="2400" b="1" dirty="0" err="1" smtClean="0">
                <a:solidFill>
                  <a:srgbClr val="7030A0"/>
                </a:solidFill>
              </a:rPr>
              <a:t>إنستجرام</a:t>
            </a:r>
            <a:r>
              <a:rPr lang="ar-OM" sz="2400" b="1" dirty="0" smtClean="0">
                <a:solidFill>
                  <a:srgbClr val="7030A0"/>
                </a:solidFill>
              </a:rPr>
              <a:t> </a:t>
            </a:r>
            <a:endParaRPr lang="ar-SA" sz="2400" b="1" dirty="0">
              <a:solidFill>
                <a:srgbClr val="7030A0"/>
              </a:solidFill>
            </a:endParaRPr>
          </a:p>
        </p:txBody>
      </p:sp>
      <p:sp>
        <p:nvSpPr>
          <p:cNvPr id="8" name="سهم للأسفل 7"/>
          <p:cNvSpPr/>
          <p:nvPr/>
        </p:nvSpPr>
        <p:spPr>
          <a:xfrm rot="20182327">
            <a:off x="4409078" y="4499564"/>
            <a:ext cx="484632" cy="341725"/>
          </a:xfrm>
          <a:prstGeom prst="downArrow">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a:p>
        </p:txBody>
      </p:sp>
      <p:sp>
        <p:nvSpPr>
          <p:cNvPr id="14" name="سهم للأسفل 13"/>
          <p:cNvSpPr/>
          <p:nvPr/>
        </p:nvSpPr>
        <p:spPr>
          <a:xfrm rot="1360593">
            <a:off x="2027880" y="4523539"/>
            <a:ext cx="484632" cy="341725"/>
          </a:xfrm>
          <a:prstGeom prst="downArrow">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a:p>
        </p:txBody>
      </p:sp>
      <p:sp>
        <p:nvSpPr>
          <p:cNvPr id="15" name="سهم للأسفل 14"/>
          <p:cNvSpPr/>
          <p:nvPr/>
        </p:nvSpPr>
        <p:spPr>
          <a:xfrm>
            <a:off x="3269825" y="4481101"/>
            <a:ext cx="484632" cy="341725"/>
          </a:xfrm>
          <a:prstGeom prst="downArrow">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a:p>
        </p:txBody>
      </p:sp>
      <p:sp>
        <p:nvSpPr>
          <p:cNvPr id="3" name="سهم إلى اليسار 2"/>
          <p:cNvSpPr/>
          <p:nvPr/>
        </p:nvSpPr>
        <p:spPr>
          <a:xfrm>
            <a:off x="611560" y="5805264"/>
            <a:ext cx="978408" cy="695135"/>
          </a:xfrm>
          <a:prstGeom prst="leftArrow">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OM" sz="2400" b="1" dirty="0" smtClean="0">
                <a:solidFill>
                  <a:schemeClr val="tx1"/>
                </a:solidFill>
                <a:hlinkClick r:id="rId3" action="ppaction://hlinksldjump"/>
              </a:rPr>
              <a:t>رجوع</a:t>
            </a:r>
            <a:endParaRPr lang="ar-SA" sz="2400" b="1" dirty="0">
              <a:solidFill>
                <a:schemeClr val="tx1"/>
              </a:solidFill>
            </a:endParaRPr>
          </a:p>
        </p:txBody>
      </p:sp>
    </p:spTree>
    <p:extLst>
      <p:ext uri="{BB962C8B-B14F-4D97-AF65-F5344CB8AC3E}">
        <p14:creationId xmlns:p14="http://schemas.microsoft.com/office/powerpoint/2010/main" val="228902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P spid="5" grpId="0" animBg="1"/>
      <p:bldP spid="9" grpId="0" animBg="1"/>
      <p:bldP spid="12" grpId="0" animBg="1"/>
      <p:bldP spid="8"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Mcc\صووور\Screenshot_2015-12-04-06-47-34.png"/>
          <p:cNvPicPr>
            <a:picLocks noChangeAspect="1" noChangeArrowheads="1"/>
          </p:cNvPicPr>
          <p:nvPr/>
        </p:nvPicPr>
        <p:blipFill rotWithShape="1">
          <a:blip r:embed="rId2">
            <a:extLst>
              <a:ext uri="{28A0092B-C50C-407E-A947-70E740481C1C}">
                <a14:useLocalDpi xmlns:a14="http://schemas.microsoft.com/office/drawing/2010/main" val="0"/>
              </a:ext>
            </a:extLst>
          </a:blip>
          <a:srcRect t="9000" b="9857"/>
          <a:stretch/>
        </p:blipFill>
        <p:spPr bwMode="auto">
          <a:xfrm>
            <a:off x="1691680" y="1052736"/>
            <a:ext cx="6552728" cy="518457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D:\toshiba\صور للعرس\1331223124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78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cc\صووور\Screenshot_2015-12-04-06-45-02.png"/>
          <p:cNvPicPr>
            <a:picLocks noChangeAspect="1" noChangeArrowheads="1"/>
          </p:cNvPicPr>
          <p:nvPr/>
        </p:nvPicPr>
        <p:blipFill rotWithShape="1">
          <a:blip r:embed="rId2">
            <a:extLst>
              <a:ext uri="{28A0092B-C50C-407E-A947-70E740481C1C}">
                <a14:useLocalDpi xmlns:a14="http://schemas.microsoft.com/office/drawing/2010/main" val="0"/>
              </a:ext>
            </a:extLst>
          </a:blip>
          <a:srcRect t="9763" b="15951"/>
          <a:stretch/>
        </p:blipFill>
        <p:spPr bwMode="auto">
          <a:xfrm>
            <a:off x="1619672" y="980728"/>
            <a:ext cx="6624736" cy="518457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D:\toshiba\صور للعرس\1331223124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780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TotalTime>
  <Words>296</Words>
  <Application>Microsoft Office PowerPoint</Application>
  <PresentationFormat>On-screen Show (4:3)</PresentationFormat>
  <Paragraphs>40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سمة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toshiba</dc:creator>
  <cp:lastModifiedBy>Muhannad Ibrahim Khaleel Amer</cp:lastModifiedBy>
  <cp:revision>38</cp:revision>
  <dcterms:created xsi:type="dcterms:W3CDTF">2015-11-28T18:11:31Z</dcterms:created>
  <dcterms:modified xsi:type="dcterms:W3CDTF">2015-12-07T09:26:34Z</dcterms:modified>
</cp:coreProperties>
</file>