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7" d="100"/>
          <a:sy n="87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E1E482-F03C-41F6-8695-82BCF7BD604D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FCE300-2FB7-4FFF-AB6C-DEDC62682D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7877" y="1676400"/>
            <a:ext cx="50882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مهارة التخطيط للدرس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986" y="4114800"/>
            <a:ext cx="4607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الاسم:- ليلى سليمان الشكيلي</a:t>
            </a:r>
          </a:p>
          <a:p>
            <a:pPr algn="ctr"/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الرقم الجامعي:- 151071</a:t>
            </a:r>
            <a:endParaRPr lang="en-US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2590800" cy="2357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856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1981200"/>
            <a:ext cx="5486400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SA" sz="2000" b="0" i="0" dirty="0" smtClean="0">
                <a:solidFill>
                  <a:srgbClr val="333333"/>
                </a:solidFill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لقد أصبح التعلم في وقتنا الحالي ضرورة من ضرورات الحياة التي لا يمكن الاستغناء عنها، و كما نعلم تقع مسؤولية التعليم على عاتق المعلم الذي يقوم بشرح المواد لطلابه ، قد يعتقد الكثيرين بأن النشاط التعليمي هو نشاط سهل و ما هو إلا عملية إلقاء و تلقي بين المعلم و طلابه ،و لكن هذا الإعتقاد خاطىء ، فعلى المعلم تحبيب طلابه بالمادة و تبسيطها لهم لأكبر قدر ممكن حتى يقومو باستوعابها ، و من أهم مقومات التدريس الصحيح هو مهارة التخطيط ، أي التخطيط لما سوف يعطى للطلاب اُثناء الوقت المخصص لتدريس المادة، و في ما يلي شرح لهذه المهارة، أنواعها و أهميتها :</a:t>
            </a:r>
            <a:r>
              <a:rPr lang="ar-SA" sz="2000" dirty="0" smtClean="0"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SA" sz="2000" dirty="0" smtClean="0"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dirty="0" smtClean="0"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SA" sz="2000" dirty="0" smtClean="0">
                <a:effectLst>
                  <a:glow rad="101600">
                    <a:srgbClr val="FFCCFF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effectLst>
                <a:glow rad="101600">
                  <a:srgbClr val="FFCCFF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7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143000"/>
            <a:ext cx="3200400" cy="584775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effectLst>
                  <a:glow rad="101600">
                    <a:srgbClr val="C00000">
                      <a:alpha val="60000"/>
                    </a:srgbClr>
                  </a:glow>
                  <a:reflection blurRad="6350" stA="55000" endA="50" endPos="85000" dist="29997" dir="5400000" sy="-100000" algn="bl" rotWithShape="0"/>
                </a:effectLst>
              </a:rPr>
              <a:t>1-مهارات التخطيط:-</a:t>
            </a:r>
            <a:endParaRPr lang="en-US" sz="3200" dirty="0">
              <a:effectLst>
                <a:glow rad="101600">
                  <a:srgbClr val="C00000">
                    <a:alpha val="60000"/>
                  </a:srgb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1013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-تحديد الأهداف</a:t>
            </a:r>
            <a:endParaRPr lang="en-US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73309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ar-SA" dirty="0"/>
              <a:t>-</a:t>
            </a:r>
            <a:r>
              <a:rPr lang="ar-SA" dirty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التخطيط</a:t>
            </a:r>
            <a:r>
              <a:rPr lang="ar-SA" dirty="0"/>
              <a:t> </a:t>
            </a:r>
            <a:r>
              <a:rPr lang="ar-SA" dirty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المنطقي</a:t>
            </a:r>
            <a:endParaRPr lang="en-US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1742" y="3244334"/>
            <a:ext cx="352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dirty="0">
                <a:solidFill>
                  <a:prstClr val="black"/>
                </a:solidFill>
              </a:rPr>
              <a:t>-</a:t>
            </a:r>
            <a:r>
              <a:rPr lang="ar-SA" dirty="0">
                <a:solidFill>
                  <a:prstClr val="black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تحديد المنفعة التي ستتحقق من وضع الأهداف</a:t>
            </a:r>
            <a:endParaRPr lang="en-US" dirty="0">
              <a:solidFill>
                <a:prstClr val="black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11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-وضع السياسات والقواعد أثناء العمل</a:t>
            </a:r>
            <a:endParaRPr lang="en-US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0971" y="495339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-تحديد الإمكانات المتاحة</a:t>
            </a:r>
            <a:endParaRPr lang="en-US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0"/>
            <a:ext cx="2400300" cy="19050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46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143000"/>
            <a:ext cx="4419600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2-أنواع خطط التدريس:-</a:t>
            </a:r>
            <a:endParaRPr lang="en-US" sz="28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413338"/>
            <a:ext cx="594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3600" dirty="0">
                <a:solidFill>
                  <a:srgbClr val="00B0F0"/>
                </a:solidFill>
              </a:rPr>
              <a:t>بعيد </a:t>
            </a:r>
            <a:r>
              <a:rPr lang="ar-SA" sz="3600" dirty="0" smtClean="0">
                <a:solidFill>
                  <a:srgbClr val="00B0F0"/>
                </a:solidFill>
              </a:rPr>
              <a:t>المدى</a:t>
            </a:r>
            <a:r>
              <a:rPr lang="ar-SA" sz="3200" dirty="0" smtClean="0">
                <a:solidFill>
                  <a:srgbClr val="00B0F0"/>
                </a:solidFill>
              </a:rPr>
              <a:t>:</a:t>
            </a: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dirty="0">
                <a:solidFill>
                  <a:prstClr val="black"/>
                </a:solidFill>
              </a:rPr>
              <a:t>(الخطة الفصلية أو السنوية ) هو </a:t>
            </a:r>
            <a:endParaRPr lang="ar-SA" dirty="0" smtClean="0">
              <a:solidFill>
                <a:prstClr val="black"/>
              </a:solidFill>
            </a:endParaRPr>
          </a:p>
          <a:p>
            <a:pPr lvl="0" algn="r"/>
            <a:r>
              <a:rPr lang="ar-SA" dirty="0" smtClean="0">
                <a:solidFill>
                  <a:prstClr val="black"/>
                </a:solidFill>
              </a:rPr>
              <a:t>التخطيط </a:t>
            </a:r>
            <a:r>
              <a:rPr lang="ar-SA" dirty="0">
                <a:solidFill>
                  <a:prstClr val="black"/>
                </a:solidFill>
              </a:rPr>
              <a:t>الذي يقتصر على فصل دراسي واحد .</a:t>
            </a:r>
          </a:p>
          <a:p>
            <a:pPr lvl="0" algn="r"/>
            <a:endParaRPr lang="ar-SA" sz="3200" dirty="0" smtClean="0">
              <a:solidFill>
                <a:srgbClr val="00B0F0"/>
              </a:solidFill>
            </a:endParaRPr>
          </a:p>
          <a:p>
            <a:pPr lvl="0" algn="r"/>
            <a:r>
              <a:rPr lang="ar-SA" sz="3200" dirty="0" smtClean="0">
                <a:solidFill>
                  <a:srgbClr val="00B0F0"/>
                </a:solidFill>
              </a:rPr>
              <a:t>قصير </a:t>
            </a:r>
            <a:r>
              <a:rPr lang="ar-SA" sz="3200" dirty="0">
                <a:solidFill>
                  <a:srgbClr val="00B0F0"/>
                </a:solidFill>
              </a:rPr>
              <a:t>المدى: </a:t>
            </a:r>
            <a:r>
              <a:rPr lang="ar-SA" dirty="0">
                <a:solidFill>
                  <a:prstClr val="black"/>
                </a:solidFill>
              </a:rPr>
              <a:t>( الخطة اليومية أو الأسبوعية )هو التخطيط الذي يتم لدرس واحد أو مجموعة صغيرة من الدروس . ويفضل القيام بتخطيط عام لكل أسبوع في الأسبوع السابق له مباشرة والتخطيط للتدريس بكل النوعين مهم وضروري ولا غنى عنه ولابد أن يشتمل على مجموعة من العناصر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1295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371600"/>
            <a:ext cx="4419600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3-فوائد التخطيط للتدريس:-</a:t>
            </a:r>
            <a:endParaRPr lang="en-US" sz="3200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819400"/>
            <a:ext cx="4572000" cy="175432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ar-SA" dirty="0" smtClean="0">
                <a:solidFill>
                  <a:srgbClr val="0070C0"/>
                </a:solidFill>
              </a:rPr>
              <a:t>(1) حسن </a:t>
            </a:r>
            <a:r>
              <a:rPr lang="ar-SA" dirty="0">
                <a:solidFill>
                  <a:srgbClr val="0070C0"/>
                </a:solidFill>
              </a:rPr>
              <a:t>التنفيذ والبعد عن العشوائية و التشتُت في العمل . (2) رسم أفضل الإجراءات المناسبة لتنفيذ الدرس وتقويمه . (3) يجنب المعلم الكثير من المواقف الطارئة والمحرجة </a:t>
            </a:r>
            <a:r>
              <a:rPr lang="ar-SA" dirty="0" smtClean="0">
                <a:solidFill>
                  <a:srgbClr val="0070C0"/>
                </a:solidFill>
              </a:rPr>
              <a:t>.</a:t>
            </a:r>
          </a:p>
          <a:p>
            <a:pPr algn="r"/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ar-SA" dirty="0">
                <a:solidFill>
                  <a:srgbClr val="0070C0"/>
                </a:solidFill>
              </a:rPr>
              <a:t>(4) يساعد المعلم على اكتشاف عيوب المنهج المدرسي</a:t>
            </a:r>
            <a:r>
              <a:rPr lang="ar-SA" dirty="0" smtClean="0">
                <a:solidFill>
                  <a:srgbClr val="0070C0"/>
                </a:solidFill>
              </a:rPr>
              <a:t/>
            </a:r>
            <a:br>
              <a:rPr lang="ar-SA" dirty="0" smtClean="0">
                <a:solidFill>
                  <a:srgbClr val="0070C0"/>
                </a:solidFill>
              </a:rPr>
            </a:br>
            <a:r>
              <a:rPr lang="ar-SA" dirty="0" smtClean="0">
                <a:solidFill>
                  <a:srgbClr val="0070C0"/>
                </a:solidFill>
              </a:rPr>
              <a:t/>
            </a:r>
            <a:br>
              <a:rPr lang="ar-SA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</TotalTime>
  <Words>267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 ALI MOHAMMED  AL BALUSHI</dc:creator>
  <cp:lastModifiedBy>HAJER ALI MOHAMMED  AL BALUSHI</cp:lastModifiedBy>
  <cp:revision>6</cp:revision>
  <dcterms:created xsi:type="dcterms:W3CDTF">2015-12-09T05:09:21Z</dcterms:created>
  <dcterms:modified xsi:type="dcterms:W3CDTF">2015-12-09T05:48:42Z</dcterms:modified>
</cp:coreProperties>
</file>