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5"/>
  </p:notesMasterIdLst>
  <p:sldIdLst>
    <p:sldId id="256" r:id="rId2"/>
    <p:sldId id="258" r:id="rId3"/>
    <p:sldId id="257" r:id="rId4"/>
    <p:sldId id="259" r:id="rId5"/>
    <p:sldId id="266" r:id="rId6"/>
    <p:sldId id="260" r:id="rId7"/>
    <p:sldId id="261" r:id="rId8"/>
    <p:sldId id="262" r:id="rId9"/>
    <p:sldId id="263" r:id="rId10"/>
    <p:sldId id="264" r:id="rId11"/>
    <p:sldId id="265"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2" d="100"/>
          <a:sy n="52" d="100"/>
        </p:scale>
        <p:origin x="-99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OM"/>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CE1A299-4A2B-4A81-A973-E38E1DC8278B}" type="datetimeFigureOut">
              <a:rPr lang="ar-OM" smtClean="0"/>
              <a:pPr/>
              <a:t>27/02/1437</a:t>
            </a:fld>
            <a:endParaRPr lang="ar-OM"/>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OM"/>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OM"/>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3A0CAE1-0013-4E7E-9853-F94F5ADDE81F}" type="slidenum">
              <a:rPr lang="ar-OM" smtClean="0"/>
              <a:pPr/>
              <a:t>‹#›</a:t>
            </a:fld>
            <a:endParaRPr lang="ar-OM"/>
          </a:p>
        </p:txBody>
      </p:sp>
    </p:spTree>
    <p:extLst>
      <p:ext uri="{BB962C8B-B14F-4D97-AF65-F5344CB8AC3E}">
        <p14:creationId xmlns:p14="http://schemas.microsoft.com/office/powerpoint/2010/main" val="10327044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OM" dirty="0"/>
          </a:p>
        </p:txBody>
      </p:sp>
      <p:sp>
        <p:nvSpPr>
          <p:cNvPr id="4" name="عنصر نائب لرقم الشريحة 3"/>
          <p:cNvSpPr>
            <a:spLocks noGrp="1"/>
          </p:cNvSpPr>
          <p:nvPr>
            <p:ph type="sldNum" sz="quarter" idx="10"/>
          </p:nvPr>
        </p:nvSpPr>
        <p:spPr/>
        <p:txBody>
          <a:bodyPr/>
          <a:lstStyle/>
          <a:p>
            <a:fld id="{B3A0CAE1-0013-4E7E-9853-F94F5ADDE81F}" type="slidenum">
              <a:rPr lang="ar-OM" smtClean="0"/>
              <a:pPr/>
              <a:t>2</a:t>
            </a:fld>
            <a:endParaRPr lang="ar-OM"/>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OM"/>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OM"/>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OM"/>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OM"/>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OM"/>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OM"/>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OM"/>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OM"/>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OM"/>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OM"/>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OM"/>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OM"/>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27/02/1437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OM"/>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27/02/1437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sndAc>
      <p:stSnd>
        <p:snd r:embed="rId13" name="chimes.wav"/>
      </p:stSnd>
    </p:sndAc>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ng.com/images/search?q=%d8%a7%d9%84%d9%85%d8%b0%d9%8a%d8%a7%d8%b9&amp;view=detailv2&amp;&amp;id=7ACB375B7516D9DB66168BABDBDB914C73EC80A3&amp;selectedIndex=52&amp;ccid=TTjEToRM&amp;simid=608022217216952696&amp;thid=OIP.M4d38c44e844ca0ec855ff29160d52a6eo0"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kenanaonline.com/users/azhar-gaper/tags/4073/posts" TargetMode="External"/><Relationship Id="rId4" Type="http://schemas.openxmlformats.org/officeDocument/2006/relationships/hyperlink" Target="http://kenanaonline.com/users/azhar-gaper/tags/113846/posts" TargetMode="Externa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kenanaonline.com/users/azhar-gaper/tags/4073/posts"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ideo" Target="file:///C:\Users\USER\AppData\Local\Microsoft\Windows\Temporary%20Internet%20Files\Content.IE5\UA2214C0\tubidy_hi_26249%5b1%5d.3gpp"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www.bing.com/images/search?q=%d8%a7%d9%84%d9%85%d8%b0%d9%8a%d8%a7%d8%b9&amp;view=detailv2&amp;&amp;id=88E6C874CF5781E26D92E3E98C54D16760DEACEC&amp;selectedIndex=19&amp;ccid=8siEnGCH&amp;simid=608043730702829746&amp;thid=OIP.Mf2c8849c6087d774fd273057ea661c7ao0"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C:\Users\Public\Music\Sample%20Music\Sleep%20Away.mp3" TargetMode="External"/><Relationship Id="rId6" Type="http://schemas.openxmlformats.org/officeDocument/2006/relationships/slide" Target="slide9.xml"/><Relationship Id="rId5" Type="http://schemas.openxmlformats.org/officeDocument/2006/relationships/image" Target="../media/image5.jpeg"/><Relationship Id="rId4" Type="http://schemas.openxmlformats.org/officeDocument/2006/relationships/hyperlink" Target="http://www.bing.com/images/search?q=%d8%a7%d9%84%d9%85%d8%b0%d9%8a%d8%a7%d8%b9&amp;view=detailv2&amp;&amp;id=41F00F657BA01B7D9B19ECC06B8F3A9F623E0361&amp;selectedIndex=30&amp;ccid=Lmc4iRHw&amp;simid=607996842548462402&amp;thid=OIP.M2e67388911f00ed225db1901422d0e32o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bing.com/images/search?q=%d8%a7%d9%84%d9%85%d8%b0%d9%8a%d8%a7%d8%b9&amp;view=detailv2&amp;&amp;id=2C4F4162011A6D222463144523F58BF003785B0C&amp;selectedIndex=55&amp;ccid=/0ChCV5T&amp;simid=607996576253542542&amp;thid=OIP.Mff40a1095e537aacca5f37be61dff82bo0"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rot="20762900">
            <a:off x="882799" y="2553796"/>
            <a:ext cx="7761975" cy="1570855"/>
          </a:xfrm>
        </p:spPr>
        <p:txBody>
          <a:bodyPr>
            <a:noAutofit/>
          </a:bodyPr>
          <a:lstStyle/>
          <a:p>
            <a:r>
              <a:rPr lang="ar-OM" sz="6000" b="1" dirty="0" smtClean="0">
                <a:solidFill>
                  <a:srgbClr val="C00000"/>
                </a:solidFill>
                <a:effectLst>
                  <a:reflection blurRad="6350" stA="60000" endA="900" endPos="60000" dist="29997" dir="5400000" sy="-100000" algn="bl" rotWithShape="0"/>
                </a:effectLst>
                <a:latin typeface="Andalus" pitchFamily="18" charset="-78"/>
                <a:cs typeface="Andalus" pitchFamily="18" charset="-78"/>
              </a:rPr>
              <a:t>استخدام الراديو </a:t>
            </a:r>
            <a:br>
              <a:rPr lang="ar-OM" sz="6000" b="1" dirty="0" smtClean="0">
                <a:solidFill>
                  <a:srgbClr val="C00000"/>
                </a:solidFill>
                <a:effectLst>
                  <a:reflection blurRad="6350" stA="60000" endA="900" endPos="60000" dist="29997" dir="5400000" sy="-100000" algn="bl" rotWithShape="0"/>
                </a:effectLst>
                <a:latin typeface="Andalus" pitchFamily="18" charset="-78"/>
                <a:cs typeface="Andalus" pitchFamily="18" charset="-78"/>
              </a:rPr>
            </a:br>
            <a:r>
              <a:rPr lang="ar-OM" sz="6000" b="1" dirty="0" smtClean="0">
                <a:solidFill>
                  <a:srgbClr val="C00000"/>
                </a:solidFill>
                <a:effectLst>
                  <a:reflection blurRad="6350" stA="60000" endA="900" endPos="60000" dist="29997" dir="5400000" sy="-100000" algn="bl" rotWithShape="0"/>
                </a:effectLst>
                <a:latin typeface="Andalus" pitchFamily="18" charset="-78"/>
                <a:cs typeface="Andalus" pitchFamily="18" charset="-78"/>
              </a:rPr>
              <a:t>             في التعليم</a:t>
            </a:r>
            <a:endParaRPr lang="ar-OM" sz="6000" b="1" dirty="0">
              <a:solidFill>
                <a:srgbClr val="C00000"/>
              </a:solidFill>
              <a:effectLst>
                <a:reflection blurRad="6350" stA="60000" endA="900" endPos="60000" dist="29997" dir="5400000" sy="-100000" algn="bl" rotWithShape="0"/>
              </a:effectLst>
              <a:latin typeface="Andalus" pitchFamily="18" charset="-78"/>
              <a:cs typeface="Andalus" pitchFamily="18" charset="-78"/>
            </a:endParaRPr>
          </a:p>
        </p:txBody>
      </p:sp>
      <p:pic>
        <p:nvPicPr>
          <p:cNvPr id="5" name="صورة 4" descr="http://tse1.mm.bing.net/th?id=OIP.M4d38c44e844ca0ec855ff29160d52a6eo0&amp;w=219&amp;h=151&amp;c=7&amp;rs=1&amp;qlt=90&amp;o=4&amp;url=http%3a%2f%2fbreitband.dradio.de%2fdie-zukunft-des-radios-das-radio-der-zukunft%2f&amp;pid=1.1">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20234752">
            <a:off x="880230" y="773174"/>
            <a:ext cx="3818576" cy="1882247"/>
          </a:xfrm>
          <a:prstGeom prst="ellipse">
            <a:avLst/>
          </a:prstGeom>
          <a:ln>
            <a:noFill/>
          </a:ln>
          <a:effectLst>
            <a:softEdge rad="112500"/>
          </a:effectLst>
        </p:spPr>
      </p:pic>
      <p:sp>
        <p:nvSpPr>
          <p:cNvPr id="4" name="نجمة ذات 5 نقاط 3"/>
          <p:cNvSpPr/>
          <p:nvPr/>
        </p:nvSpPr>
        <p:spPr>
          <a:xfrm rot="20674019">
            <a:off x="7675222" y="976972"/>
            <a:ext cx="1022340" cy="903481"/>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OM"/>
          </a:p>
        </p:txBody>
      </p:sp>
      <p:sp>
        <p:nvSpPr>
          <p:cNvPr id="6" name="نجمة ذات 5 نقاط 5"/>
          <p:cNvSpPr/>
          <p:nvPr/>
        </p:nvSpPr>
        <p:spPr>
          <a:xfrm rot="20674019">
            <a:off x="7343477" y="1025587"/>
            <a:ext cx="800976" cy="535674"/>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OM"/>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4" presetClass="path" presetSubtype="0" accel="50000" decel="50000" fill="hold" grpId="1" nodeType="clickEffect">
                                  <p:stCondLst>
                                    <p:cond delay="0"/>
                                  </p:stCondLst>
                                  <p:childTnLst>
                                    <p:animMotion origin="layout" path="M 0 0  L 0 -0.33295  E" pathEditMode="relative" ptsTypes="">
                                      <p:cBhvr>
                                        <p:cTn id="17" dur="2000" fill="hold"/>
                                        <p:tgtEl>
                                          <p:spTgt spid="4"/>
                                        </p:tgtEl>
                                        <p:attrNameLst>
                                          <p:attrName>ppt_x</p:attrName>
                                          <p:attrName>ppt_y</p:attrName>
                                        </p:attrNameLst>
                                      </p:cBhvr>
                                    </p:animMotion>
                                  </p:childTnLst>
                                </p:cTn>
                              </p:par>
                            </p:childTnLst>
                          </p:cTn>
                        </p:par>
                      </p:childTnLst>
                    </p:cTn>
                  </p:par>
                  <p:par>
                    <p:cTn id="18" fill="hold">
                      <p:stCondLst>
                        <p:cond delay="indefinite"/>
                      </p:stCondLst>
                      <p:childTnLst>
                        <p:par>
                          <p:cTn id="19" fill="hold">
                            <p:stCondLst>
                              <p:cond delay="0"/>
                            </p:stCondLst>
                            <p:childTnLst>
                              <p:par>
                                <p:cTn id="20" presetID="1" presetClass="emph" presetSubtype="2" fill="hold" nodeType="clickEffect">
                                  <p:stCondLst>
                                    <p:cond delay="0"/>
                                  </p:stCondLst>
                                  <p:childTnLst>
                                    <p:animClr clrSpc="rgb" dir="cw">
                                      <p:cBhvr>
                                        <p:cTn id="21" dur="2000" fill="hold"/>
                                        <p:tgtEl>
                                          <p:spTgt spid="4"/>
                                        </p:tgtEl>
                                        <p:attrNameLst>
                                          <p:attrName>fillcolor</p:attrName>
                                        </p:attrNameLst>
                                      </p:cBhvr>
                                      <p:to>
                                        <a:schemeClr val="accent2"/>
                                      </p:to>
                                    </p:animClr>
                                    <p:set>
                                      <p:cBhvr>
                                        <p:cTn id="22" dur="2000" fill="hold"/>
                                        <p:tgtEl>
                                          <p:spTgt spid="4"/>
                                        </p:tgtEl>
                                        <p:attrNameLst>
                                          <p:attrName>fill.type</p:attrName>
                                        </p:attrNameLst>
                                      </p:cBhvr>
                                      <p:to>
                                        <p:strVal val="solid"/>
                                      </p:to>
                                    </p:set>
                                    <p:set>
                                      <p:cBhvr>
                                        <p:cTn id="23" dur="2000" fill="hold"/>
                                        <p:tgtEl>
                                          <p:spTgt spid="4"/>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to="" calcmode="lin" valueType="num">
                                      <p:cBhvr>
                                        <p:cTn id="28" dur="1" fill="hold"/>
                                        <p:tgtEl>
                                          <p:spTgt spid="6"/>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dir="cw">
                                      <p:cBhvr>
                                        <p:cTn id="38" dur="2000" fill="hold"/>
                                        <p:tgtEl>
                                          <p:spTgt spid="6"/>
                                        </p:tgtEl>
                                        <p:attrNameLst>
                                          <p:attrName>fillcolor</p:attrName>
                                        </p:attrNameLst>
                                      </p:cBhvr>
                                      <p:to>
                                        <a:schemeClr val="accent2"/>
                                      </p:to>
                                    </p:animClr>
                                    <p:set>
                                      <p:cBhvr>
                                        <p:cTn id="39" dur="2000" fill="hold"/>
                                        <p:tgtEl>
                                          <p:spTgt spid="6"/>
                                        </p:tgtEl>
                                        <p:attrNameLst>
                                          <p:attrName>fill.type</p:attrName>
                                        </p:attrNameLst>
                                      </p:cBhvr>
                                      <p:to>
                                        <p:strVal val="solid"/>
                                      </p:to>
                                    </p:set>
                                    <p:set>
                                      <p:cBhvr>
                                        <p:cTn id="40" dur="2000" fill="hold"/>
                                        <p:tgtEl>
                                          <p:spTgt spid="6"/>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1"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circle(in)">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animBg="1"/>
      <p:bldP spid="4" grpId="1" animBg="1"/>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prstDash val="lgDashDotDot"/>
          </a:ln>
        </p:spPr>
        <p:style>
          <a:lnRef idx="1">
            <a:schemeClr val="accent2"/>
          </a:lnRef>
          <a:fillRef idx="2">
            <a:schemeClr val="accent2"/>
          </a:fillRef>
          <a:effectRef idx="1">
            <a:schemeClr val="accent2"/>
          </a:effectRef>
          <a:fontRef idx="minor">
            <a:schemeClr val="dk1"/>
          </a:fontRef>
        </p:style>
        <p:txBody>
          <a:bodyPr>
            <a:normAutofit fontScale="90000"/>
          </a:bodyPr>
          <a:lstStyle/>
          <a:p>
            <a:pPr>
              <a:buFont typeface="Courier New" pitchFamily="49" charset="0"/>
              <a:buChar char="o"/>
            </a:pPr>
            <a:r>
              <a:rPr lang="ar-SA" sz="4000" b="1" u="sng" dirty="0" smtClean="0">
                <a:solidFill>
                  <a:schemeClr val="accent2">
                    <a:lumMod val="50000"/>
                  </a:schemeClr>
                </a:solidFill>
                <a:latin typeface="Andalus" pitchFamily="18" charset="-78"/>
                <a:cs typeface="Andalus" pitchFamily="18" charset="-78"/>
              </a:rPr>
              <a:t>كيف يُمكن أن يحدث التدريس باستخدام الراديو؟</a:t>
            </a:r>
            <a:r>
              <a:rPr lang="en-US" dirty="0" smtClean="0"/>
              <a:t/>
            </a:r>
            <a:br>
              <a:rPr lang="en-US" dirty="0" smtClean="0"/>
            </a:br>
            <a:endParaRPr lang="ar-OM" dirty="0"/>
          </a:p>
        </p:txBody>
      </p:sp>
      <p:sp>
        <p:nvSpPr>
          <p:cNvPr id="3" name="عنصر نائب للمحتوى 2"/>
          <p:cNvSpPr>
            <a:spLocks noGrp="1"/>
          </p:cNvSpPr>
          <p:nvPr>
            <p:ph idx="1"/>
          </p:nvPr>
        </p:nvSpPr>
        <p:spPr>
          <a:xfrm>
            <a:off x="214282" y="2143116"/>
            <a:ext cx="8643998" cy="3983047"/>
          </a:xfrm>
        </p:spPr>
        <p:style>
          <a:lnRef idx="1">
            <a:schemeClr val="accent4"/>
          </a:lnRef>
          <a:fillRef idx="2">
            <a:schemeClr val="accent4"/>
          </a:fillRef>
          <a:effectRef idx="1">
            <a:schemeClr val="accent4"/>
          </a:effectRef>
          <a:fontRef idx="minor">
            <a:schemeClr val="dk1"/>
          </a:fontRef>
        </p:style>
        <p:txBody>
          <a:bodyPr>
            <a:normAutofit/>
          </a:bodyPr>
          <a:lstStyle/>
          <a:p>
            <a:pPr>
              <a:buFont typeface="Wingdings" pitchFamily="2" charset="2"/>
              <a:buChar char="ü"/>
            </a:pPr>
            <a:r>
              <a:rPr lang="ar-SA" sz="2400" b="1" dirty="0" smtClean="0"/>
              <a:t>بأن يتم توفير جهاز راديو مناسب ، وكذلك آلة تسجيل لتسجيل البرنامج الإذاعي كي يرجع التلاميذ إليه عند الحاجة .</a:t>
            </a:r>
            <a:endParaRPr lang="en-US" sz="2400" b="1" dirty="0" smtClean="0"/>
          </a:p>
          <a:p>
            <a:pPr>
              <a:buFont typeface="Wingdings" pitchFamily="2" charset="2"/>
              <a:buChar char="ü"/>
            </a:pPr>
            <a:r>
              <a:rPr lang="ar-SA" sz="2400" b="1" dirty="0" smtClean="0"/>
              <a:t>الإطلاع على النشرة الإذاعية التي تصدرها الإذاعة.</a:t>
            </a:r>
            <a:endParaRPr lang="en-US" sz="2400" b="1" dirty="0" smtClean="0"/>
          </a:p>
          <a:p>
            <a:pPr>
              <a:buFont typeface="Wingdings" pitchFamily="2" charset="2"/>
              <a:buChar char="ü"/>
            </a:pPr>
            <a:r>
              <a:rPr lang="ar-SA" sz="2400" b="1" dirty="0" smtClean="0"/>
              <a:t>تحضير بعض الأسئلة للمناقشة الصفية.</a:t>
            </a:r>
            <a:endParaRPr lang="en-US" sz="2400" b="1" dirty="0" smtClean="0"/>
          </a:p>
          <a:p>
            <a:pPr>
              <a:buFont typeface="Wingdings" pitchFamily="2" charset="2"/>
              <a:buChar char="ü"/>
            </a:pPr>
            <a:r>
              <a:rPr lang="ar-SA" sz="2400" b="1" dirty="0" smtClean="0"/>
              <a:t>ويجب وضع جهاز الراديو أمام التلاميذ ويجلس التلاميذ في أماكن تسمح لهم بالاستماع .</a:t>
            </a:r>
            <a:endParaRPr lang="en-US" sz="2400" b="1" dirty="0" smtClean="0"/>
          </a:p>
          <a:p>
            <a:pPr>
              <a:buFont typeface="Wingdings" pitchFamily="2" charset="2"/>
              <a:buChar char="ü"/>
            </a:pPr>
            <a:r>
              <a:rPr lang="ar-SA" sz="2400" b="1" dirty="0" smtClean="0"/>
              <a:t>يجب إعطاء التلاميذ فكرة مختصرة عن أهم النقاط التي سيتبادلها البرنامج الإذاعي.</a:t>
            </a:r>
            <a:endParaRPr lang="en-US" sz="2400" b="1" dirty="0" smtClean="0"/>
          </a:p>
          <a:p>
            <a:pPr>
              <a:buFont typeface="Wingdings" pitchFamily="2" charset="2"/>
              <a:buChar char="ü"/>
            </a:pPr>
            <a:r>
              <a:rPr lang="ar-SA" sz="2400" b="1" dirty="0" smtClean="0"/>
              <a:t>إعلام التلاميذ بعدم توجيه أسئلة أو استفسارات أثناء الاستماع وتدوين ذلك في كراساتهم.</a:t>
            </a:r>
            <a:endParaRPr lang="en-US" sz="2400" b="1" dirty="0" smtClean="0"/>
          </a:p>
          <a:p>
            <a:endParaRPr lang="ar-OM" dirty="0"/>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2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2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20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500042"/>
            <a:ext cx="8215370" cy="5857916"/>
          </a:xfrm>
          <a:ln>
            <a:solidFill>
              <a:schemeClr val="tx2">
                <a:lumMod val="50000"/>
              </a:schemeClr>
            </a:solidFill>
          </a:ln>
        </p:spPr>
        <p:style>
          <a:lnRef idx="1">
            <a:schemeClr val="accent6"/>
          </a:lnRef>
          <a:fillRef idx="2">
            <a:schemeClr val="accent6"/>
          </a:fillRef>
          <a:effectRef idx="1">
            <a:schemeClr val="accent6"/>
          </a:effectRef>
          <a:fontRef idx="minor">
            <a:schemeClr val="dk1"/>
          </a:fontRef>
        </p:style>
        <p:txBody>
          <a:bodyPr/>
          <a:lstStyle/>
          <a:p>
            <a:pPr>
              <a:buFont typeface="Wingdings" pitchFamily="2" charset="2"/>
              <a:buChar char="q"/>
            </a:pPr>
            <a:r>
              <a:rPr lang="ar-SA" sz="4000" b="1" u="sng" dirty="0">
                <a:ln>
                  <a:solidFill>
                    <a:srgbClr val="FF0000"/>
                  </a:solidFill>
                </a:ln>
                <a:solidFill>
                  <a:schemeClr val="accent5">
                    <a:lumMod val="50000"/>
                  </a:schemeClr>
                </a:solidFill>
                <a:latin typeface="Andalus" pitchFamily="18" charset="-78"/>
                <a:cs typeface="Andalus" pitchFamily="18" charset="-78"/>
              </a:rPr>
              <a:t>بعد انتهاء الدرس الإذاعي</a:t>
            </a:r>
            <a:r>
              <a:rPr lang="ar-SA" sz="4000" b="1" u="sng" dirty="0" smtClean="0">
                <a:ln>
                  <a:solidFill>
                    <a:srgbClr val="FF0000"/>
                  </a:solidFill>
                </a:ln>
                <a:solidFill>
                  <a:schemeClr val="accent5">
                    <a:lumMod val="50000"/>
                  </a:schemeClr>
                </a:solidFill>
                <a:latin typeface="Andalus" pitchFamily="18" charset="-78"/>
                <a:cs typeface="Andalus" pitchFamily="18" charset="-78"/>
              </a:rPr>
              <a:t>: </a:t>
            </a:r>
          </a:p>
          <a:p>
            <a:pPr>
              <a:buNone/>
            </a:pPr>
            <a:endParaRPr lang="ar-SA" sz="4000" u="sng" dirty="0" smtClean="0">
              <a:ln>
                <a:solidFill>
                  <a:srgbClr val="FF0000"/>
                </a:solidFill>
              </a:ln>
              <a:solidFill>
                <a:schemeClr val="accent5">
                  <a:lumMod val="50000"/>
                </a:schemeClr>
              </a:solidFill>
              <a:latin typeface="Andalus" pitchFamily="18" charset="-78"/>
              <a:cs typeface="Andalus" pitchFamily="18" charset="-78"/>
            </a:endParaRPr>
          </a:p>
          <a:p>
            <a:pPr>
              <a:buNone/>
            </a:pPr>
            <a:endParaRPr lang="en-US" sz="100" u="sng" dirty="0">
              <a:ln>
                <a:solidFill>
                  <a:srgbClr val="FF0000"/>
                </a:solidFill>
              </a:ln>
              <a:solidFill>
                <a:schemeClr val="accent5">
                  <a:lumMod val="50000"/>
                </a:schemeClr>
              </a:solidFill>
              <a:latin typeface="Andalus" pitchFamily="18" charset="-78"/>
              <a:cs typeface="Andalus" pitchFamily="18" charset="-78"/>
            </a:endParaRPr>
          </a:p>
          <a:p>
            <a:pPr>
              <a:buFont typeface="Wingdings" pitchFamily="2" charset="2"/>
              <a:buChar char="Ø"/>
            </a:pPr>
            <a:r>
              <a:rPr lang="ar-SA" b="1" dirty="0">
                <a:ln>
                  <a:solidFill>
                    <a:srgbClr val="FF0000"/>
                  </a:solidFill>
                </a:ln>
                <a:solidFill>
                  <a:schemeClr val="accent2">
                    <a:lumMod val="50000"/>
                  </a:schemeClr>
                </a:solidFill>
              </a:rPr>
              <a:t>يجب تلخيص أهم النقاط التي تناولها البرنامج الإذاعي بالتعاون مع التلاميذ.</a:t>
            </a:r>
            <a:endParaRPr lang="en-US" b="1" dirty="0">
              <a:ln>
                <a:solidFill>
                  <a:srgbClr val="FF0000"/>
                </a:solidFill>
              </a:ln>
              <a:solidFill>
                <a:schemeClr val="accent2">
                  <a:lumMod val="50000"/>
                </a:schemeClr>
              </a:solidFill>
            </a:endParaRPr>
          </a:p>
          <a:p>
            <a:pPr>
              <a:buFont typeface="Wingdings" pitchFamily="2" charset="2"/>
              <a:buChar char="Ø"/>
            </a:pPr>
            <a:r>
              <a:rPr lang="ar-SA" b="1" dirty="0">
                <a:ln>
                  <a:solidFill>
                    <a:srgbClr val="FF0000"/>
                  </a:solidFill>
                </a:ln>
                <a:solidFill>
                  <a:schemeClr val="accent2">
                    <a:lumMod val="50000"/>
                  </a:schemeClr>
                </a:solidFill>
              </a:rPr>
              <a:t>يجب السماح للتلاميذ بتوجيه الأسئلة المتعلقة بالبرنامج الإذاعي.</a:t>
            </a:r>
            <a:endParaRPr lang="en-US" b="1" dirty="0">
              <a:ln>
                <a:solidFill>
                  <a:srgbClr val="FF0000"/>
                </a:solidFill>
              </a:ln>
              <a:solidFill>
                <a:schemeClr val="accent2">
                  <a:lumMod val="50000"/>
                </a:schemeClr>
              </a:solidFill>
            </a:endParaRPr>
          </a:p>
          <a:p>
            <a:pPr>
              <a:buFont typeface="Wingdings" pitchFamily="2" charset="2"/>
              <a:buChar char="Ø"/>
            </a:pPr>
            <a:r>
              <a:rPr lang="ar-SA" b="1" dirty="0">
                <a:ln>
                  <a:solidFill>
                    <a:srgbClr val="FF0000"/>
                  </a:solidFill>
                </a:ln>
                <a:solidFill>
                  <a:schemeClr val="accent2">
                    <a:lumMod val="50000"/>
                  </a:schemeClr>
                </a:solidFill>
              </a:rPr>
              <a:t>تكليف التلاميذ ببعض الأنشطة المتعلقة بالبرنامج الإذاعي.</a:t>
            </a:r>
            <a:endParaRPr lang="en-US" b="1" dirty="0">
              <a:ln>
                <a:solidFill>
                  <a:srgbClr val="FF0000"/>
                </a:solidFill>
              </a:ln>
              <a:solidFill>
                <a:schemeClr val="accent2">
                  <a:lumMod val="50000"/>
                </a:schemeClr>
              </a:solidFill>
            </a:endParaRPr>
          </a:p>
          <a:p>
            <a:pPr>
              <a:buNone/>
            </a:pPr>
            <a:endParaRPr lang="ar-OM" dirty="0">
              <a:ln>
                <a:solidFill>
                  <a:srgbClr val="FF0000"/>
                </a:solidFill>
              </a:ln>
            </a:endParaRPr>
          </a:p>
        </p:txBody>
      </p:sp>
      <p:sp>
        <p:nvSpPr>
          <p:cNvPr id="4" name="سهم لأعلى 3"/>
          <p:cNvSpPr/>
          <p:nvPr/>
        </p:nvSpPr>
        <p:spPr>
          <a:xfrm>
            <a:off x="928662" y="5143512"/>
            <a:ext cx="1143008" cy="1071570"/>
          </a:xfrm>
          <a:prstGeom prst="upArrow">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SA" b="1" dirty="0" smtClean="0">
                <a:hlinkClick r:id="rId3" action="ppaction://hlinksldjump"/>
              </a:rPr>
              <a:t>عودة</a:t>
            </a:r>
            <a:endParaRPr lang="ar-OM" b="1" dirty="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57224" y="1000108"/>
            <a:ext cx="7429552" cy="5000660"/>
          </a:xfrm>
          <a:ln>
            <a:prstDash val="dash"/>
          </a:ln>
        </p:spPr>
        <p:style>
          <a:lnRef idx="0">
            <a:schemeClr val="accent3"/>
          </a:lnRef>
          <a:fillRef idx="3">
            <a:schemeClr val="accent3"/>
          </a:fillRef>
          <a:effectRef idx="3">
            <a:schemeClr val="accent3"/>
          </a:effectRef>
          <a:fontRef idx="minor">
            <a:schemeClr val="lt1"/>
          </a:fontRef>
        </p:style>
        <p:txBody>
          <a:bodyPr/>
          <a:lstStyle/>
          <a:p>
            <a:endParaRPr lang="ar-OM" sz="4000" dirty="0" smtClean="0">
              <a:latin typeface="Andalus" pitchFamily="18" charset="-78"/>
              <a:cs typeface="Andalus" pitchFamily="18" charset="-78"/>
            </a:endParaRPr>
          </a:p>
          <a:p>
            <a:r>
              <a:rPr lang="ar-OM" sz="4000" dirty="0" smtClean="0">
                <a:latin typeface="Andalus" pitchFamily="18" charset="-78"/>
                <a:cs typeface="Andalus" pitchFamily="18" charset="-78"/>
              </a:rPr>
              <a:t>إعداد الطالبة / </a:t>
            </a:r>
            <a:r>
              <a:rPr lang="ar-OM" dirty="0" err="1" smtClean="0">
                <a:solidFill>
                  <a:srgbClr val="C00000"/>
                </a:solidFill>
              </a:rPr>
              <a:t>شغيلة</a:t>
            </a:r>
            <a:r>
              <a:rPr lang="ar-OM" dirty="0" smtClean="0">
                <a:solidFill>
                  <a:srgbClr val="C00000"/>
                </a:solidFill>
              </a:rPr>
              <a:t> مبارك محمد سعيد </a:t>
            </a:r>
            <a:r>
              <a:rPr lang="ar-OM" dirty="0" err="1" smtClean="0">
                <a:solidFill>
                  <a:srgbClr val="C00000"/>
                </a:solidFill>
              </a:rPr>
              <a:t>المعمري</a:t>
            </a:r>
            <a:r>
              <a:rPr lang="ar-OM" dirty="0" smtClean="0">
                <a:solidFill>
                  <a:srgbClr val="C00000"/>
                </a:solidFill>
              </a:rPr>
              <a:t> </a:t>
            </a:r>
          </a:p>
          <a:p>
            <a:r>
              <a:rPr lang="ar-OM" dirty="0" smtClean="0">
                <a:latin typeface="Andalus" pitchFamily="18" charset="-78"/>
                <a:cs typeface="Andalus" pitchFamily="18" charset="-78"/>
              </a:rPr>
              <a:t>الرقم الجامعي / </a:t>
            </a:r>
            <a:r>
              <a:rPr lang="ar-OM" dirty="0" smtClean="0">
                <a:solidFill>
                  <a:srgbClr val="C00000"/>
                </a:solidFill>
              </a:rPr>
              <a:t>151089</a:t>
            </a:r>
          </a:p>
          <a:p>
            <a:r>
              <a:rPr lang="ar-OM" sz="4000" dirty="0" smtClean="0">
                <a:latin typeface="Andalus" pitchFamily="18" charset="-78"/>
                <a:cs typeface="Andalus" pitchFamily="18" charset="-78"/>
              </a:rPr>
              <a:t>الشعبة / </a:t>
            </a:r>
            <a:r>
              <a:rPr lang="ar-OM" dirty="0" smtClean="0">
                <a:solidFill>
                  <a:srgbClr val="C00000"/>
                </a:solidFill>
              </a:rPr>
              <a:t>3</a:t>
            </a:r>
          </a:p>
          <a:p>
            <a:r>
              <a:rPr lang="ar-OM" sz="4000" dirty="0" smtClean="0">
                <a:latin typeface="Andalus" pitchFamily="18" charset="-78"/>
                <a:cs typeface="Andalus" pitchFamily="18" charset="-78"/>
              </a:rPr>
              <a:t>تخصص / </a:t>
            </a:r>
            <a:r>
              <a:rPr lang="ar-OM" dirty="0" smtClean="0">
                <a:solidFill>
                  <a:srgbClr val="C00000"/>
                </a:solidFill>
              </a:rPr>
              <a:t>اللغة العربية وآدابها .</a:t>
            </a:r>
          </a:p>
          <a:p>
            <a:r>
              <a:rPr lang="ar-OM" dirty="0" smtClean="0">
                <a:latin typeface="Andalus" pitchFamily="18" charset="-78"/>
                <a:cs typeface="Andalus" pitchFamily="18" charset="-78"/>
              </a:rPr>
              <a:t>مقدم إلى الدكتور / </a:t>
            </a:r>
            <a:r>
              <a:rPr lang="ar-OM" dirty="0" smtClean="0">
                <a:solidFill>
                  <a:srgbClr val="C00000"/>
                </a:solidFill>
              </a:rPr>
              <a:t>مهند .</a:t>
            </a:r>
          </a:p>
          <a:p>
            <a:endParaRPr lang="ar-OM" dirty="0"/>
          </a:p>
        </p:txBody>
      </p:sp>
      <p:sp>
        <p:nvSpPr>
          <p:cNvPr id="4" name="سهم لأعلى 3">
            <a:hlinkClick r:id="" action="ppaction://hlinkshowjump?jump=firstslide"/>
          </p:cNvPr>
          <p:cNvSpPr/>
          <p:nvPr/>
        </p:nvSpPr>
        <p:spPr>
          <a:xfrm>
            <a:off x="1000100" y="4572008"/>
            <a:ext cx="1143008" cy="107157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1600" b="1" dirty="0" smtClean="0"/>
              <a:t>عودة</a:t>
            </a:r>
            <a:endParaRPr lang="ar-OM" sz="1600" b="1" dirty="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creenshot_2015-12-08-23-17-47.png"/>
          <p:cNvPicPr>
            <a:picLocks noGrp="1" noChangeAspect="1"/>
          </p:cNvPicPr>
          <p:nvPr isPhoto="1"/>
        </p:nvPicPr>
        <p:blipFill>
          <a:blip r:embed="rId3" cstate="print">
            <a:lum/>
          </a:blip>
          <a:stretch>
            <a:fillRect/>
          </a:stretch>
        </p:blipFill>
        <p:spPr>
          <a:xfrm>
            <a:off x="1928794" y="428604"/>
            <a:ext cx="1714500" cy="2857500"/>
          </a:xfrm>
          <a:prstGeom prst="rect">
            <a:avLst/>
          </a:prstGeom>
          <a:ln w="88900" cap="sq" cmpd="thickThin">
            <a:solidFill>
              <a:srgbClr val="000000"/>
            </a:solidFill>
            <a:prstDash val="solid"/>
            <a:miter lim="800000"/>
          </a:ln>
          <a:effectLst>
            <a:innerShdw blurRad="76200">
              <a:srgbClr val="000000"/>
            </a:innerShdw>
          </a:effectLst>
        </p:spPr>
      </p:pic>
      <p:pic>
        <p:nvPicPr>
          <p:cNvPr id="3" name="صورة 2" descr="Screenshot_2015-12-08-23-17-32.png"/>
          <p:cNvPicPr>
            <a:picLocks noGrp="1" noChangeAspect="1"/>
          </p:cNvPicPr>
          <p:nvPr isPhoto="1"/>
        </p:nvPicPr>
        <p:blipFill>
          <a:blip r:embed="rId4">
            <a:lum/>
          </a:blip>
          <a:stretch>
            <a:fillRect/>
          </a:stretch>
        </p:blipFill>
        <p:spPr>
          <a:xfrm>
            <a:off x="4143372" y="357166"/>
            <a:ext cx="1643074" cy="2857500"/>
          </a:xfrm>
          <a:prstGeom prst="rect">
            <a:avLst/>
          </a:prstGeom>
          <a:ln w="88900" cap="sq" cmpd="thickThin">
            <a:solidFill>
              <a:srgbClr val="000000"/>
            </a:solidFill>
            <a:prstDash val="solid"/>
            <a:miter lim="800000"/>
          </a:ln>
          <a:effectLst>
            <a:innerShdw blurRad="76200">
              <a:srgbClr val="000000"/>
            </a:innerShdw>
          </a:effectLst>
        </p:spPr>
      </p:pic>
      <p:pic>
        <p:nvPicPr>
          <p:cNvPr id="4" name="صورة 3" descr="Screenshot_2015-12-08-23-17-25.png"/>
          <p:cNvPicPr>
            <a:picLocks noGrp="1" noChangeAspect="1"/>
          </p:cNvPicPr>
          <p:nvPr isPhoto="1"/>
        </p:nvPicPr>
        <p:blipFill>
          <a:blip r:embed="rId5">
            <a:lum/>
          </a:blip>
          <a:stretch>
            <a:fillRect/>
          </a:stretch>
        </p:blipFill>
        <p:spPr>
          <a:xfrm>
            <a:off x="1928794" y="3571876"/>
            <a:ext cx="1714500" cy="2857500"/>
          </a:xfrm>
          <a:prstGeom prst="rect">
            <a:avLst/>
          </a:prstGeom>
          <a:ln w="88900" cap="sq" cmpd="thickThin">
            <a:solidFill>
              <a:srgbClr val="000000"/>
            </a:solidFill>
            <a:prstDash val="solid"/>
            <a:miter lim="800000"/>
          </a:ln>
          <a:effectLst>
            <a:innerShdw blurRad="76200">
              <a:srgbClr val="000000"/>
            </a:innerShdw>
          </a:effectLst>
        </p:spPr>
      </p:pic>
      <p:pic>
        <p:nvPicPr>
          <p:cNvPr id="5" name="صورة 4" descr="Screenshot_2015-12-08-23-17-47.png"/>
          <p:cNvPicPr>
            <a:picLocks noGrp="1" noChangeAspect="1"/>
          </p:cNvPicPr>
          <p:nvPr isPhoto="1"/>
        </p:nvPicPr>
        <p:blipFill>
          <a:blip r:embed="rId3" cstate="print">
            <a:lum/>
          </a:blip>
          <a:stretch>
            <a:fillRect/>
          </a:stretch>
        </p:blipFill>
        <p:spPr>
          <a:xfrm>
            <a:off x="4071934" y="3500438"/>
            <a:ext cx="1714500" cy="28575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8013663"/>
      </p:ext>
    </p:extLst>
  </p:cSld>
  <p:clrMapOvr>
    <a:masterClrMapping/>
  </p:clrMapOvr>
  <p:transition spd="med">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285728"/>
            <a:ext cx="8501122" cy="6286544"/>
          </a:xfrm>
        </p:spPr>
        <p:style>
          <a:lnRef idx="1">
            <a:schemeClr val="accent4"/>
          </a:lnRef>
          <a:fillRef idx="2">
            <a:schemeClr val="accent4"/>
          </a:fillRef>
          <a:effectRef idx="1">
            <a:schemeClr val="accent4"/>
          </a:effectRef>
          <a:fontRef idx="minor">
            <a:schemeClr val="dk1"/>
          </a:fontRef>
        </p:style>
        <p:txBody>
          <a:bodyPr>
            <a:normAutofit/>
          </a:bodyPr>
          <a:lstStyle/>
          <a:p>
            <a:pPr>
              <a:buFont typeface="Wingdings" pitchFamily="2" charset="2"/>
              <a:buChar char="q"/>
            </a:pPr>
            <a:r>
              <a:rPr lang="ar-SA" dirty="0">
                <a:solidFill>
                  <a:schemeClr val="accent6">
                    <a:lumMod val="50000"/>
                  </a:schemeClr>
                </a:solidFill>
              </a:rPr>
              <a:t>أن </a:t>
            </a:r>
            <a:r>
              <a:rPr lang="ar-SA" b="1" u="sng" dirty="0">
                <a:solidFill>
                  <a:schemeClr val="accent1">
                    <a:lumMod val="50000"/>
                  </a:schemeClr>
                </a:solidFill>
              </a:rPr>
              <a:t>استخدام المذياع </a:t>
            </a:r>
            <a:r>
              <a:rPr lang="ar-SA" b="1" u="sng" dirty="0" err="1">
                <a:solidFill>
                  <a:schemeClr val="accent1">
                    <a:lumMod val="50000"/>
                  </a:schemeClr>
                </a:solidFill>
              </a:rPr>
              <a:t>فى</a:t>
            </a:r>
            <a:r>
              <a:rPr lang="ar-SA" b="1" u="sng" dirty="0">
                <a:solidFill>
                  <a:schemeClr val="accent1">
                    <a:lumMod val="50000"/>
                  </a:schemeClr>
                </a:solidFill>
              </a:rPr>
              <a:t> التعليم </a:t>
            </a:r>
            <a:r>
              <a:rPr lang="ar-SA" dirty="0">
                <a:solidFill>
                  <a:schemeClr val="accent6">
                    <a:lumMod val="50000"/>
                  </a:schemeClr>
                </a:solidFill>
              </a:rPr>
              <a:t>من بعد يوفر الجهد والكلفة، كما يعمل على جذب انتباه وتركيز المتعلمين، علاوةً على أنه وسيلة تعليمية مناسبة لكافة فئات المتعلمين </a:t>
            </a:r>
            <a:r>
              <a:rPr lang="ar-SA" dirty="0" smtClean="0">
                <a:solidFill>
                  <a:schemeClr val="accent6">
                    <a:lumMod val="50000"/>
                  </a:schemeClr>
                </a:solidFill>
              </a:rPr>
              <a:t>في </a:t>
            </a:r>
            <a:r>
              <a:rPr lang="ar-SA" dirty="0">
                <a:solidFill>
                  <a:schemeClr val="accent6">
                    <a:lumMod val="50000"/>
                  </a:schemeClr>
                </a:solidFill>
              </a:rPr>
              <a:t>المجتمع بكل طوائفه وأبعاده</a:t>
            </a:r>
            <a:r>
              <a:rPr lang="ar-SA" dirty="0" smtClean="0">
                <a:solidFill>
                  <a:schemeClr val="accent6">
                    <a:lumMod val="50000"/>
                  </a:schemeClr>
                </a:solidFill>
              </a:rPr>
              <a:t>.</a:t>
            </a:r>
          </a:p>
          <a:p>
            <a:pPr>
              <a:buNone/>
            </a:pPr>
            <a:endParaRPr lang="en-US" dirty="0">
              <a:solidFill>
                <a:schemeClr val="accent6">
                  <a:lumMod val="50000"/>
                </a:schemeClr>
              </a:solidFill>
            </a:endParaRPr>
          </a:p>
          <a:p>
            <a:pPr>
              <a:buFont typeface="Wingdings" pitchFamily="2" charset="2"/>
              <a:buChar char="q"/>
            </a:pPr>
            <a:r>
              <a:rPr lang="ar-SA" dirty="0"/>
              <a:t>وإذا كان </a:t>
            </a:r>
            <a:r>
              <a:rPr lang="ar-SA" b="1" dirty="0">
                <a:hlinkClick r:id="rId4"/>
              </a:rPr>
              <a:t>التعليم بالمذياع</a:t>
            </a:r>
            <a:r>
              <a:rPr lang="ar-SA" b="1" dirty="0"/>
              <a:t> </a:t>
            </a:r>
            <a:r>
              <a:rPr lang="ar-SA" dirty="0"/>
              <a:t>يعد وسيلة تعليمية مناسبة غير مكلفة وأكثر انتشاراً، إلا أن هذا النوع من التعليم يعيبه السلبية والتبعية وانعدام التفاعل والتواصل بين المعلم والمتعلمين، وصعوبة الملاحظة والتقييم، فهو </a:t>
            </a:r>
            <a:r>
              <a:rPr lang="ar-SA" b="1" dirty="0">
                <a:hlinkClick r:id="rId5"/>
              </a:rPr>
              <a:t>تعليم</a:t>
            </a:r>
            <a:r>
              <a:rPr lang="ar-SA" dirty="0"/>
              <a:t> أحادى الاتجاه.</a:t>
            </a:r>
            <a:endParaRPr lang="en-US" dirty="0"/>
          </a:p>
          <a:p>
            <a:endParaRPr lang="ar-OM" dirty="0"/>
          </a:p>
        </p:txBody>
      </p:sp>
      <p:sp>
        <p:nvSpPr>
          <p:cNvPr id="4" name="نجمة ذات 5 نقاط 3"/>
          <p:cNvSpPr/>
          <p:nvPr/>
        </p:nvSpPr>
        <p:spPr>
          <a:xfrm>
            <a:off x="1071538" y="5357826"/>
            <a:ext cx="928694" cy="85725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OM"/>
          </a:p>
        </p:txBody>
      </p:sp>
      <p:sp>
        <p:nvSpPr>
          <p:cNvPr id="5" name="نجمة ذات 5 نقاط 4"/>
          <p:cNvSpPr/>
          <p:nvPr/>
        </p:nvSpPr>
        <p:spPr>
          <a:xfrm>
            <a:off x="1000100" y="5214950"/>
            <a:ext cx="571504" cy="57150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OM"/>
          </a:p>
        </p:txBody>
      </p:sp>
    </p:spTree>
  </p:cSld>
  <p:clrMapOvr>
    <a:masterClrMapping/>
  </p:clrMapOvr>
  <p:transition spd="med">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2" end="2"/>
                                            </p:txEl>
                                          </p:spTgt>
                                        </p:tgtEl>
                                        <p:attrNameLst>
                                          <p:attrName>ppt_w</p:attrName>
                                        </p:attrNameLst>
                                      </p:cBhvr>
                                    </p:anim>
                                    <p:anim by="(#ppt_w*0.50)" calcmode="lin" valueType="num">
                                      <p:cBhvr>
                                        <p:cTn id="16" dur="500" decel="50000" autoRev="1" fill="hold">
                                          <p:stCondLst>
                                            <p:cond delay="0"/>
                                          </p:stCondLst>
                                        </p:cTn>
                                        <p:tgtEl>
                                          <p:spTgt spid="3">
                                            <p:txEl>
                                              <p:pRg st="2" end="2"/>
                                            </p:txEl>
                                          </p:spTgt>
                                        </p:tgtEl>
                                        <p:attrNameLst>
                                          <p:attrName>ppt_x</p:attrName>
                                        </p:attrNameLst>
                                      </p:cBhvr>
                                    </p:anim>
                                    <p:anim from="(-#ppt_h/2)" to="(#ppt_y)" calcmode="lin" valueType="num">
                                      <p:cBhvr>
                                        <p:cTn id="17" dur="1000" fill="hold">
                                          <p:stCondLst>
                                            <p:cond delay="0"/>
                                          </p:stCondLst>
                                        </p:cTn>
                                        <p:tgtEl>
                                          <p:spTgt spid="3">
                                            <p:txEl>
                                              <p:pRg st="2" end="2"/>
                                            </p:txEl>
                                          </p:spTgt>
                                        </p:tgtEl>
                                        <p:attrNameLst>
                                          <p:attrName>ppt_y</p:attrName>
                                        </p:attrNameLst>
                                      </p:cBhvr>
                                    </p:anim>
                                    <p:animRot by="21600000">
                                      <p:cBhvr>
                                        <p:cTn id="18"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lvl="4" algn="r" rtl="1">
              <a:spcBef>
                <a:spcPct val="0"/>
              </a:spcBef>
            </a:pPr>
            <a:r>
              <a:rPr lang="ar-SA" sz="4000" b="1" u="sng" dirty="0" smtClean="0">
                <a:solidFill>
                  <a:srgbClr val="C00000"/>
                </a:solidFill>
                <a:latin typeface="Andalus" pitchFamily="18" charset="-78"/>
                <a:cs typeface="Andalus" pitchFamily="18" charset="-78"/>
              </a:rPr>
              <a:t>التعليم بالمذياع </a:t>
            </a:r>
            <a:r>
              <a:rPr lang="en-US" sz="4000" b="1" u="sng" dirty="0" smtClean="0">
                <a:solidFill>
                  <a:srgbClr val="C00000"/>
                </a:solidFill>
                <a:latin typeface="Andalus" pitchFamily="18" charset="-78"/>
                <a:cs typeface="Andalus" pitchFamily="18" charset="-78"/>
              </a:rPr>
              <a:t>Radio</a:t>
            </a:r>
            <a:r>
              <a:rPr lang="ar-SA" sz="4000" b="1" u="sng" dirty="0" smtClean="0">
                <a:solidFill>
                  <a:srgbClr val="C00000"/>
                </a:solidFill>
                <a:latin typeface="Andalus" pitchFamily="18" charset="-78"/>
                <a:cs typeface="Andalus" pitchFamily="18" charset="-78"/>
              </a:rPr>
              <a:t>:</a:t>
            </a:r>
            <a:r>
              <a:rPr lang="en-US" dirty="0" smtClean="0"/>
              <a:t/>
            </a:r>
            <a:br>
              <a:rPr lang="en-US" dirty="0" smtClean="0"/>
            </a:br>
            <a:endParaRPr lang="ar-OM" dirty="0"/>
          </a:p>
        </p:txBody>
      </p:sp>
      <p:sp>
        <p:nvSpPr>
          <p:cNvPr id="3" name="عنصر نائب للمحتوى 2"/>
          <p:cNvSpPr>
            <a:spLocks noGrp="1"/>
          </p:cNvSpPr>
          <p:nvPr>
            <p:ph idx="1"/>
          </p:nvPr>
        </p:nvSpPr>
        <p:spPr>
          <a:xfrm>
            <a:off x="457200" y="2143116"/>
            <a:ext cx="8043890" cy="3983047"/>
          </a:xfrm>
        </p:spPr>
        <p:style>
          <a:lnRef idx="2">
            <a:schemeClr val="accent2"/>
          </a:lnRef>
          <a:fillRef idx="1">
            <a:schemeClr val="lt1"/>
          </a:fillRef>
          <a:effectRef idx="0">
            <a:schemeClr val="accent2"/>
          </a:effectRef>
          <a:fontRef idx="minor">
            <a:schemeClr val="dk1"/>
          </a:fontRef>
        </p:style>
        <p:txBody>
          <a:bodyPr/>
          <a:lstStyle/>
          <a:p>
            <a:pPr algn="ctr"/>
            <a:r>
              <a:rPr lang="ar-SA" dirty="0" smtClean="0"/>
              <a:t>تعد </a:t>
            </a:r>
            <a:r>
              <a:rPr lang="ar-SA" dirty="0"/>
              <a:t>الإذاعة </a:t>
            </a:r>
            <a:r>
              <a:rPr lang="ar-SA" b="1" dirty="0">
                <a:solidFill>
                  <a:srgbClr val="00B050"/>
                </a:solidFill>
              </a:rPr>
              <a:t>واستخدام المذياع </a:t>
            </a:r>
            <a:r>
              <a:rPr lang="ar-SA" dirty="0"/>
              <a:t>من الوسائل التعليمية الأكثر انتشاراً بين المجتمعات المختلفة وخاصة تلك الموزعة </a:t>
            </a:r>
            <a:r>
              <a:rPr lang="ar-SA" dirty="0" smtClean="0"/>
              <a:t>في </a:t>
            </a:r>
            <a:r>
              <a:rPr lang="ar-SA" dirty="0"/>
              <a:t>مساحات جغرافية متباعدة، فالمذياع لا يحتاج إلى بنية تحتية </a:t>
            </a:r>
            <a:r>
              <a:rPr lang="ar-SA" dirty="0" smtClean="0"/>
              <a:t>وإمكانات </a:t>
            </a:r>
            <a:r>
              <a:rPr lang="ar-SA" dirty="0"/>
              <a:t>عالية التكاليف، كما أن انخفاض أسعار أجهزة المذياع شجع جميع أفراد المجتمع على الاستفادة منه.</a:t>
            </a:r>
            <a:endParaRPr lang="en-US" dirty="0"/>
          </a:p>
          <a:p>
            <a:endParaRPr lang="ar-OM" dirty="0"/>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a:buFont typeface="Wingdings" pitchFamily="2" charset="2"/>
              <a:buChar char="v"/>
            </a:pPr>
            <a:r>
              <a:rPr lang="ar-SA" sz="3600" u="sng" dirty="0">
                <a:solidFill>
                  <a:schemeClr val="bg1"/>
                </a:solidFill>
                <a:latin typeface="Andalus" pitchFamily="18" charset="-78"/>
                <a:cs typeface="Andalus" pitchFamily="18" charset="-78"/>
              </a:rPr>
              <a:t>الجذور التاريخية لاستخدام المذياع </a:t>
            </a:r>
            <a:r>
              <a:rPr lang="ar-SA" sz="3600" u="sng" dirty="0" smtClean="0">
                <a:solidFill>
                  <a:schemeClr val="bg1"/>
                </a:solidFill>
                <a:latin typeface="Andalus" pitchFamily="18" charset="-78"/>
                <a:cs typeface="Andalus" pitchFamily="18" charset="-78"/>
              </a:rPr>
              <a:t>في </a:t>
            </a:r>
            <a:r>
              <a:rPr lang="ar-SA" sz="3600" u="sng" dirty="0">
                <a:solidFill>
                  <a:schemeClr val="bg1"/>
                </a:solidFill>
                <a:latin typeface="Andalus" pitchFamily="18" charset="-78"/>
                <a:cs typeface="Andalus" pitchFamily="18" charset="-78"/>
              </a:rPr>
              <a:t>التعليم </a:t>
            </a:r>
            <a:r>
              <a:rPr lang="ar-SA" sz="3600" u="sng" dirty="0" smtClean="0">
                <a:solidFill>
                  <a:schemeClr val="bg1"/>
                </a:solidFill>
                <a:latin typeface="Andalus" pitchFamily="18" charset="-78"/>
                <a:cs typeface="Andalus" pitchFamily="18" charset="-78"/>
              </a:rPr>
              <a:t>:</a:t>
            </a:r>
            <a:endParaRPr lang="ar-OM" sz="3600" u="sng" dirty="0">
              <a:solidFill>
                <a:schemeClr val="bg1"/>
              </a:solidFill>
              <a:latin typeface="Andalus" pitchFamily="18" charset="-78"/>
              <a:cs typeface="Andalus" pitchFamily="18" charset="-78"/>
            </a:endParaRPr>
          </a:p>
        </p:txBody>
      </p:sp>
      <p:sp>
        <p:nvSpPr>
          <p:cNvPr id="3" name="عنصر نائب للمحتوى 2"/>
          <p:cNvSpPr>
            <a:spLocks noGrp="1"/>
          </p:cNvSpPr>
          <p:nvPr>
            <p:ph idx="1"/>
          </p:nvPr>
        </p:nvSpPr>
        <p:spPr>
          <a:xfrm>
            <a:off x="357158" y="1714488"/>
            <a:ext cx="8501122" cy="4786346"/>
          </a:xfrm>
        </p:spPr>
        <p:style>
          <a:lnRef idx="1">
            <a:schemeClr val="accent3"/>
          </a:lnRef>
          <a:fillRef idx="2">
            <a:schemeClr val="accent3"/>
          </a:fillRef>
          <a:effectRef idx="1">
            <a:schemeClr val="accent3"/>
          </a:effectRef>
          <a:fontRef idx="minor">
            <a:schemeClr val="dk1"/>
          </a:fontRef>
        </p:style>
        <p:txBody>
          <a:bodyPr/>
          <a:lstStyle/>
          <a:p>
            <a:pPr>
              <a:buFont typeface="Courier New" pitchFamily="49" charset="0"/>
              <a:buChar char="o"/>
            </a:pPr>
            <a:endParaRPr lang="ar-SA" sz="2400" b="1" dirty="0" smtClean="0"/>
          </a:p>
          <a:p>
            <a:pPr>
              <a:buNone/>
            </a:pPr>
            <a:endParaRPr lang="ar-SA" sz="100" b="1" dirty="0"/>
          </a:p>
          <a:p>
            <a:pPr>
              <a:buNone/>
            </a:pPr>
            <a:endParaRPr lang="ar-SA" sz="100" b="1" dirty="0"/>
          </a:p>
          <a:p>
            <a:pPr>
              <a:buFont typeface="Courier New" pitchFamily="49" charset="0"/>
              <a:buChar char="o"/>
            </a:pPr>
            <a:r>
              <a:rPr lang="ar-SA" sz="2400" b="1" dirty="0" smtClean="0"/>
              <a:t>وترجع </a:t>
            </a:r>
            <a:r>
              <a:rPr lang="ar-SA" sz="2400" b="1" dirty="0"/>
              <a:t>الجذور التاريخية لاستخدام المذياع </a:t>
            </a:r>
            <a:r>
              <a:rPr lang="ar-SA" sz="2400" b="1" dirty="0" smtClean="0"/>
              <a:t>في </a:t>
            </a:r>
            <a:r>
              <a:rPr lang="ar-SA" sz="2400" b="1" dirty="0"/>
              <a:t>التعليم من بعد إلى مطلع عام 1921، والتجربة الأولى لاستخدام المذياع </a:t>
            </a:r>
            <a:r>
              <a:rPr lang="ar-SA" sz="2400" b="1" dirty="0" smtClean="0"/>
              <a:t>في </a:t>
            </a:r>
            <a:r>
              <a:rPr lang="ar-SA" sz="2400" b="1" dirty="0"/>
              <a:t>التعليم من بعد </a:t>
            </a:r>
            <a:r>
              <a:rPr lang="ar-SA" sz="2400" b="1" dirty="0" smtClean="0"/>
              <a:t>في </a:t>
            </a:r>
            <a:r>
              <a:rPr lang="ar-SA" sz="2400" b="1" dirty="0"/>
              <a:t>مصر كانت </a:t>
            </a:r>
            <a:r>
              <a:rPr lang="ar-SA" sz="2400" b="1" dirty="0" smtClean="0"/>
              <a:t>في </a:t>
            </a:r>
            <a:r>
              <a:rPr lang="ar-SA" sz="2400" b="1" dirty="0"/>
              <a:t>مارس من عام 1969؛ وقد بدأت إدارة البرامج التربوية بإذاعة جمهورية مصر العربية مشروعاً لتقديم برامج تعليمية موجهة من إذاعة الشعب بهدف </a:t>
            </a:r>
            <a:r>
              <a:rPr lang="ar-SA" sz="2400" b="1" dirty="0">
                <a:hlinkClick r:id="rId3"/>
              </a:rPr>
              <a:t>تعليم</a:t>
            </a:r>
            <a:r>
              <a:rPr lang="en-US" sz="2400" b="1" dirty="0"/>
              <a:t> </a:t>
            </a:r>
            <a:r>
              <a:rPr lang="ar-SA" sz="2400" b="1" dirty="0"/>
              <a:t>مبادئ القراءة والكتابة إلى جانب محو الأمية، كما كان يهدف هذا المشروع الوصول بالمتعلم إلى مستوى إتمام المرحلة </a:t>
            </a:r>
            <a:r>
              <a:rPr lang="ar-SA" sz="2400" b="1" dirty="0" smtClean="0"/>
              <a:t>الابتدائية.</a:t>
            </a:r>
            <a:endParaRPr lang="en-US" sz="2400" b="1" dirty="0"/>
          </a:p>
          <a:p>
            <a:pPr>
              <a:buNone/>
            </a:pPr>
            <a:endParaRPr lang="ar-OM" dirty="0"/>
          </a:p>
        </p:txBody>
      </p:sp>
      <p:sp>
        <p:nvSpPr>
          <p:cNvPr id="7" name="سهم لأعلى 6"/>
          <p:cNvSpPr/>
          <p:nvPr/>
        </p:nvSpPr>
        <p:spPr>
          <a:xfrm>
            <a:off x="7643834" y="5143512"/>
            <a:ext cx="1214446" cy="1143008"/>
          </a:xfrm>
          <a:prstGeom prst="upArrow">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OM" b="1" dirty="0" smtClean="0">
                <a:hlinkClick r:id="rId4" action="ppaction://hlinksldjump"/>
              </a:rPr>
              <a:t>عودة</a:t>
            </a:r>
            <a:endParaRPr lang="ar-OM" b="1" dirty="0"/>
          </a:p>
        </p:txBody>
      </p:sp>
      <p:sp>
        <p:nvSpPr>
          <p:cNvPr id="8" name="سهم إلى اليسار 7"/>
          <p:cNvSpPr/>
          <p:nvPr/>
        </p:nvSpPr>
        <p:spPr>
          <a:xfrm>
            <a:off x="785786" y="5429264"/>
            <a:ext cx="1285884" cy="857256"/>
          </a:xfrm>
          <a:prstGeom prst="leftArrow">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OM" sz="2400" dirty="0" smtClean="0">
                <a:hlinkClick r:id="rId5" action="ppaction://hlinksldjump"/>
              </a:rPr>
              <a:t>التالي</a:t>
            </a:r>
            <a:endParaRPr lang="ar-OM" sz="2400" dirty="0"/>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3"/>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pic>
        <p:nvPicPr>
          <p:cNvPr id="6" name="tubidy_hi_26249[1].3gpp">
            <a:hlinkClick r:id="" action="ppaction://media"/>
          </p:cNvPr>
          <p:cNvPicPr>
            <a:picLocks noGrp="1" noRot="1" noChangeAspect="1"/>
          </p:cNvPicPr>
          <p:nvPr>
            <p:ph idx="1"/>
            <a:videoFile r:link="rId1"/>
          </p:nvPr>
        </p:nvPicPr>
        <p:blipFill>
          <a:blip r:embed="rId5"/>
          <a:stretch>
            <a:fillRect/>
          </a:stretch>
        </p:blipFill>
        <p:spPr>
          <a:xfrm>
            <a:off x="928662" y="1428736"/>
            <a:ext cx="7143800" cy="4857784"/>
          </a:xfrm>
          <a:prstGeom prst="rect">
            <a:avLst/>
          </a:prstGeom>
        </p:spPr>
      </p:pic>
      <p:sp>
        <p:nvSpPr>
          <p:cNvPr id="7" name="مربع نص 6"/>
          <p:cNvSpPr txBox="1"/>
          <p:nvPr/>
        </p:nvSpPr>
        <p:spPr>
          <a:xfrm>
            <a:off x="1728625" y="500042"/>
            <a:ext cx="5957080" cy="646331"/>
          </a:xfrm>
          <a:prstGeom prst="rect">
            <a:avLst/>
          </a:prstGeom>
          <a:noFill/>
        </p:spPr>
        <p:txBody>
          <a:bodyPr wrap="none" rtlCol="1">
            <a:spAutoFit/>
          </a:bodyPr>
          <a:lstStyle/>
          <a:p>
            <a:pPr>
              <a:buFont typeface="Wingdings" pitchFamily="2" charset="2"/>
              <a:buChar char="v"/>
            </a:pPr>
            <a:r>
              <a:rPr lang="ar-OM" sz="3600" u="sng" dirty="0" smtClean="0">
                <a:solidFill>
                  <a:schemeClr val="bg2"/>
                </a:solidFill>
                <a:latin typeface="Andalus" pitchFamily="18" charset="-78"/>
                <a:cs typeface="Andalus" pitchFamily="18" charset="-78"/>
              </a:rPr>
              <a:t>فيديو توضيحي لكيفية صنع الراديو :  </a:t>
            </a:r>
            <a:r>
              <a:rPr lang="ar-OM" dirty="0" smtClean="0"/>
              <a:t>:</a:t>
            </a:r>
            <a:endParaRPr lang="ar-OM" dirty="0"/>
          </a:p>
        </p:txBody>
      </p:sp>
    </p:spTree>
  </p:cSld>
  <p:clrMapOvr>
    <a:masterClrMapping/>
  </p:clrMapOvr>
  <p:transition spd="med">
    <p:sndAc>
      <p:stSnd>
        <p:snd r:embed="rId3" name="chimes.wav"/>
      </p:stSnd>
    </p:sndAc>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58204" cy="1203348"/>
          </a:xfrm>
        </p:spPr>
        <p:style>
          <a:lnRef idx="1">
            <a:schemeClr val="dk1"/>
          </a:lnRef>
          <a:fillRef idx="2">
            <a:schemeClr val="dk1"/>
          </a:fillRef>
          <a:effectRef idx="1">
            <a:schemeClr val="dk1"/>
          </a:effectRef>
          <a:fontRef idx="minor">
            <a:schemeClr val="dk1"/>
          </a:fontRef>
        </p:style>
        <p:txBody>
          <a:bodyPr>
            <a:noAutofit/>
          </a:bodyPr>
          <a:lstStyle/>
          <a:p>
            <a:pPr algn="r">
              <a:buFont typeface="Wingdings" pitchFamily="2" charset="2"/>
              <a:buChar char="v"/>
            </a:pPr>
            <a:r>
              <a:rPr lang="ar-SA" sz="4000" b="1" u="sng" dirty="0" smtClean="0">
                <a:solidFill>
                  <a:srgbClr val="7030A0"/>
                </a:solidFill>
                <a:latin typeface="Andalus" pitchFamily="18" charset="-78"/>
                <a:cs typeface="Andalus" pitchFamily="18" charset="-78"/>
              </a:rPr>
              <a:t>التسجيلات الصوتية التعليمية:</a:t>
            </a:r>
            <a:endParaRPr lang="ar-OM" u="sng" dirty="0">
              <a:solidFill>
                <a:srgbClr val="7030A0"/>
              </a:solidFill>
              <a:latin typeface="Andalus" pitchFamily="18" charset="-78"/>
              <a:cs typeface="Andalus" pitchFamily="18" charset="-78"/>
            </a:endParaRPr>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buNone/>
            </a:pPr>
            <a:endParaRPr lang="ar-SA" sz="1050" dirty="0" smtClean="0">
              <a:solidFill>
                <a:schemeClr val="accent2">
                  <a:lumMod val="50000"/>
                </a:schemeClr>
              </a:solidFill>
            </a:endParaRPr>
          </a:p>
          <a:p>
            <a:pPr>
              <a:buFont typeface="Wingdings" pitchFamily="2" charset="2"/>
              <a:buChar char="ü"/>
            </a:pPr>
            <a:r>
              <a:rPr lang="ar-SA" dirty="0" smtClean="0">
                <a:solidFill>
                  <a:schemeClr val="accent2">
                    <a:lumMod val="50000"/>
                  </a:schemeClr>
                </a:solidFill>
              </a:rPr>
              <a:t>هي </a:t>
            </a:r>
            <a:r>
              <a:rPr lang="ar-SA" dirty="0">
                <a:solidFill>
                  <a:schemeClr val="accent2">
                    <a:lumMod val="50000"/>
                  </a:schemeClr>
                </a:solidFill>
              </a:rPr>
              <a:t>مواد تعليمية تؤثر في ادارك الفرد للمعرفة من خلال حاسة السمع ويمكن نقلها من خلال وسائط عديدة منها أشرطة الكاسيت ، اسطوانات </a:t>
            </a:r>
            <a:r>
              <a:rPr lang="ar-SA" dirty="0" smtClean="0">
                <a:solidFill>
                  <a:schemeClr val="accent2">
                    <a:lumMod val="50000"/>
                  </a:schemeClr>
                </a:solidFill>
              </a:rPr>
              <a:t>الأوديو…الخ </a:t>
            </a:r>
            <a:r>
              <a:rPr lang="ar-SA" sz="3600" dirty="0" smtClean="0">
                <a:solidFill>
                  <a:schemeClr val="accent2">
                    <a:lumMod val="50000"/>
                  </a:schemeClr>
                </a:solidFill>
              </a:rPr>
              <a:t>.</a:t>
            </a:r>
            <a:endParaRPr lang="en-US" sz="3600" dirty="0">
              <a:solidFill>
                <a:schemeClr val="accent2">
                  <a:lumMod val="50000"/>
                </a:schemeClr>
              </a:solidFill>
            </a:endParaRPr>
          </a:p>
          <a:p>
            <a:endParaRPr lang="ar-OM" dirty="0"/>
          </a:p>
        </p:txBody>
      </p:sp>
      <p:pic>
        <p:nvPicPr>
          <p:cNvPr id="4" name="صورة 3" descr="http://tse3.mm.bing.net/th?id=OIP.Mf2c8849c6087d774fd273057ea661c7ao0&amp;w=257&amp;h=155&amp;c=7&amp;rs=1&amp;qlt=90&amp;o=4&amp;url=http%3a%2f%2fsrc.nmmu.ac.za%2fNews%2fRadio-Station&amp;pid=1.1">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500430" y="3786190"/>
            <a:ext cx="3071834" cy="2071702"/>
          </a:xfrm>
          <a:prstGeom prst="rect">
            <a:avLst/>
          </a:prstGeom>
          <a:ln>
            <a:noFill/>
          </a:ln>
          <a:effectLst>
            <a:softEdge rad="112500"/>
          </a:effectLst>
        </p:spPr>
      </p:pic>
      <p:sp>
        <p:nvSpPr>
          <p:cNvPr id="5" name="سهم إلى اليسار 4"/>
          <p:cNvSpPr/>
          <p:nvPr/>
        </p:nvSpPr>
        <p:spPr>
          <a:xfrm>
            <a:off x="857224" y="5143512"/>
            <a:ext cx="1071570" cy="714380"/>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OM" sz="2400" b="1" dirty="0" smtClean="0">
                <a:hlinkClick r:id="rId5" action="ppaction://hlinksldjump"/>
              </a:rPr>
              <a:t>التالي</a:t>
            </a:r>
            <a:endParaRPr lang="ar-OM" sz="2400" b="1" dirty="0"/>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3">
                                            <p:bg/>
                                          </p:spTgt>
                                        </p:tgtEl>
                                        <p:attrNameLst>
                                          <p:attrName>style.visibility</p:attrName>
                                        </p:attrNameLst>
                                      </p:cBhvr>
                                      <p:to>
                                        <p:strVal val="visible"/>
                                      </p:to>
                                    </p:set>
                                    <p:anim calcmode="lin" valueType="num">
                                      <p:cBhvr>
                                        <p:cTn id="13" dur="1000" fill="hold"/>
                                        <p:tgtEl>
                                          <p:spTgt spid="3">
                                            <p:bg/>
                                          </p:spTgt>
                                        </p:tgtEl>
                                        <p:attrNameLst>
                                          <p:attrName>ppt_w</p:attrName>
                                        </p:attrNameLst>
                                      </p:cBhvr>
                                      <p:tavLst>
                                        <p:tav tm="0">
                                          <p:val>
                                            <p:fltVal val="0"/>
                                          </p:val>
                                        </p:tav>
                                        <p:tav tm="100000">
                                          <p:val>
                                            <p:strVal val="#ppt_w"/>
                                          </p:val>
                                        </p:tav>
                                      </p:tavLst>
                                    </p:anim>
                                    <p:anim calcmode="lin" valueType="num">
                                      <p:cBhvr>
                                        <p:cTn id="14" dur="1000" fill="hold"/>
                                        <p:tgtEl>
                                          <p:spTgt spid="3">
                                            <p:bg/>
                                          </p:spTgt>
                                        </p:tgtEl>
                                        <p:attrNameLst>
                                          <p:attrName>ppt_h</p:attrName>
                                        </p:attrNameLst>
                                      </p:cBhvr>
                                      <p:tavLst>
                                        <p:tav tm="0">
                                          <p:val>
                                            <p:fltVal val="0"/>
                                          </p:val>
                                        </p:tav>
                                        <p:tav tm="100000">
                                          <p:val>
                                            <p:strVal val="#ppt_h"/>
                                          </p:val>
                                        </p:tav>
                                      </p:tavLst>
                                    </p:anim>
                                    <p:anim calcmode="lin" valueType="num">
                                      <p:cBhvr>
                                        <p:cTn id="15" dur="1000" fill="hold"/>
                                        <p:tgtEl>
                                          <p:spTgt spid="3">
                                            <p:bg/>
                                          </p:spTgt>
                                        </p:tgtEl>
                                        <p:attrNameLst>
                                          <p:attrName>style.rotation</p:attrName>
                                        </p:attrNameLst>
                                      </p:cBhvr>
                                      <p:tavLst>
                                        <p:tav tm="0">
                                          <p:val>
                                            <p:fltVal val="90"/>
                                          </p:val>
                                        </p:tav>
                                        <p:tav tm="100000">
                                          <p:val>
                                            <p:fltVal val="0"/>
                                          </p:val>
                                        </p:tav>
                                      </p:tavLst>
                                    </p:anim>
                                    <p:animEffect transition="in" filter="fade">
                                      <p:cBhvr>
                                        <p:cTn id="16" dur="1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iterate type="lt">
                                    <p:tmPct val="5000"/>
                                  </p:iterate>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86808" cy="1071570"/>
          </a:xfrm>
        </p:spPr>
        <p:style>
          <a:lnRef idx="1">
            <a:schemeClr val="accent4"/>
          </a:lnRef>
          <a:fillRef idx="2">
            <a:schemeClr val="accent4"/>
          </a:fillRef>
          <a:effectRef idx="1">
            <a:schemeClr val="accent4"/>
          </a:effectRef>
          <a:fontRef idx="minor">
            <a:schemeClr val="dk1"/>
          </a:fontRef>
        </p:style>
        <p:txBody>
          <a:bodyPr>
            <a:normAutofit fontScale="90000"/>
          </a:bodyPr>
          <a:lstStyle/>
          <a:p>
            <a:pPr>
              <a:buFont typeface="Wingdings" pitchFamily="2" charset="2"/>
              <a:buChar char="v"/>
            </a:pPr>
            <a:r>
              <a:rPr lang="ar-SA" u="sng" dirty="0" smtClean="0">
                <a:solidFill>
                  <a:srgbClr val="C00000"/>
                </a:solidFill>
                <a:cs typeface="PT Bold Dusky" pitchFamily="2" charset="-78"/>
              </a:rPr>
              <a:t>فوائد التسجيلات الصوتية:</a:t>
            </a:r>
            <a:r>
              <a:rPr lang="en-US" dirty="0" smtClean="0"/>
              <a:t/>
            </a:r>
            <a:br>
              <a:rPr lang="en-US" dirty="0" smtClean="0"/>
            </a:br>
            <a:endParaRPr lang="ar-OM" dirty="0"/>
          </a:p>
        </p:txBody>
      </p:sp>
      <p:sp>
        <p:nvSpPr>
          <p:cNvPr id="3" name="عنصر نائب للمحتوى 2"/>
          <p:cNvSpPr>
            <a:spLocks noGrp="1"/>
          </p:cNvSpPr>
          <p:nvPr>
            <p:ph idx="1"/>
          </p:nvPr>
        </p:nvSpPr>
        <p:spPr>
          <a:xfrm>
            <a:off x="214282" y="1714488"/>
            <a:ext cx="8715436" cy="3929091"/>
          </a:xfrm>
          <a:ln>
            <a:prstDash val="lgDash"/>
          </a:ln>
        </p:spPr>
        <p:style>
          <a:lnRef idx="3">
            <a:schemeClr val="lt1"/>
          </a:lnRef>
          <a:fillRef idx="1">
            <a:schemeClr val="accent5"/>
          </a:fillRef>
          <a:effectRef idx="1">
            <a:schemeClr val="accent5"/>
          </a:effectRef>
          <a:fontRef idx="minor">
            <a:schemeClr val="lt1"/>
          </a:fontRef>
        </p:style>
        <p:txBody>
          <a:bodyPr/>
          <a:lstStyle/>
          <a:p>
            <a:r>
              <a:rPr lang="ar-SA" sz="2800" b="1" dirty="0" smtClean="0"/>
              <a:t>1-    رخيصة الثمن ومتوافرة بكثرة وسهلة الاستعمال .</a:t>
            </a:r>
            <a:endParaRPr lang="en-US" sz="2800" b="1" dirty="0" smtClean="0"/>
          </a:p>
          <a:p>
            <a:r>
              <a:rPr lang="ar-SA" sz="2800" b="1" dirty="0" smtClean="0"/>
              <a:t>2-    يمكننا محو ما هو على الشريط والتسجيل عليه من جديد في أي لحظة نشاء.</a:t>
            </a:r>
            <a:endParaRPr lang="en-US" sz="2800" b="1" dirty="0" smtClean="0"/>
          </a:p>
          <a:p>
            <a:r>
              <a:rPr lang="ar-SA" sz="2800" b="1" dirty="0" smtClean="0"/>
              <a:t>3-    يمكن لهذه الوسائل أن تقدم وسائل لفظية أكثر إثارة مما تقدمه المواد المطبوعة.</a:t>
            </a:r>
            <a:endParaRPr lang="en-US" sz="2800" b="1" dirty="0" smtClean="0"/>
          </a:p>
          <a:p>
            <a:r>
              <a:rPr lang="ar-SA" sz="2800" b="1" dirty="0" smtClean="0"/>
              <a:t>4-    يمكن عمل نسخ كثيرة من تسجيلات الكاسيت العادي.</a:t>
            </a:r>
            <a:endParaRPr lang="en-US" sz="2800" b="1" dirty="0" smtClean="0"/>
          </a:p>
          <a:p>
            <a:pPr>
              <a:buNone/>
            </a:pPr>
            <a:endParaRPr lang="ar-OM" dirty="0"/>
          </a:p>
        </p:txBody>
      </p:sp>
      <p:sp>
        <p:nvSpPr>
          <p:cNvPr id="4" name="سهم لأعلى 3"/>
          <p:cNvSpPr/>
          <p:nvPr/>
        </p:nvSpPr>
        <p:spPr>
          <a:xfrm>
            <a:off x="7929586" y="5786454"/>
            <a:ext cx="1071570" cy="857256"/>
          </a:xfrm>
          <a:prstGeom prst="upArrow">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OM" sz="1600" b="1" dirty="0" smtClean="0">
                <a:hlinkClick r:id="rId3" action="ppaction://hlinksldjump"/>
              </a:rPr>
              <a:t>عودة</a:t>
            </a:r>
            <a:endParaRPr lang="ar-OM" sz="1600" b="1" dirty="0"/>
          </a:p>
        </p:txBody>
      </p:sp>
      <p:sp>
        <p:nvSpPr>
          <p:cNvPr id="5" name="سهم إلى اليسار 4"/>
          <p:cNvSpPr/>
          <p:nvPr/>
        </p:nvSpPr>
        <p:spPr>
          <a:xfrm>
            <a:off x="642910" y="5786454"/>
            <a:ext cx="1285884" cy="785794"/>
          </a:xfrm>
          <a:prstGeom prst="leftArrow">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OM" sz="2400" dirty="0" smtClean="0">
                <a:hlinkClick r:id="rId4" action="ppaction://hlinksldjump"/>
              </a:rPr>
              <a:t>التالي</a:t>
            </a:r>
            <a:endParaRPr lang="ar-OM" sz="2400" dirty="0"/>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
                                        <p:tgtEl>
                                          <p:spTgt spid="3">
                                            <p:bg/>
                                          </p:spTgt>
                                        </p:tgtEl>
                                      </p:cBhvr>
                                    </p:animEffect>
                                    <p:anim calcmode="lin" valueType="num">
                                      <p:cBhvr>
                                        <p:cTn id="14" dur="400" fill="hold"/>
                                        <p:tgtEl>
                                          <p:spTgt spid="3">
                                            <p:bg/>
                                          </p:spTgt>
                                        </p:tgtEl>
                                        <p:attrNameLst>
                                          <p:attrName>ppt_x</p:attrName>
                                        </p:attrNameLst>
                                      </p:cBhvr>
                                      <p:tavLst>
                                        <p:tav tm="0">
                                          <p:val>
                                            <p:strVal val="#ppt_x"/>
                                          </p:val>
                                        </p:tav>
                                        <p:tav tm="100000">
                                          <p:val>
                                            <p:strVal val="#ppt_x"/>
                                          </p:val>
                                        </p:tav>
                                      </p:tavLst>
                                    </p:anim>
                                    <p:anim calcmode="lin" valueType="num">
                                      <p:cBhvr>
                                        <p:cTn id="15" dur="400" fill="hold"/>
                                        <p:tgtEl>
                                          <p:spTgt spid="3">
                                            <p:bg/>
                                          </p:spTgt>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3"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
                                        <p:tgtEl>
                                          <p:spTgt spid="3">
                                            <p:txEl>
                                              <p:pRg st="0" end="0"/>
                                            </p:txEl>
                                          </p:spTgt>
                                        </p:tgtEl>
                                      </p:cBhvr>
                                    </p:animEffect>
                                    <p:anim calcmode="lin" valueType="num">
                                      <p:cBhvr>
                                        <p:cTn id="2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
                                        <p:tgtEl>
                                          <p:spTgt spid="3">
                                            <p:txEl>
                                              <p:pRg st="1" end="1"/>
                                            </p:txEl>
                                          </p:spTgt>
                                        </p:tgtEl>
                                      </p:cBhvr>
                                    </p:animEffect>
                                    <p:anim calcmode="lin" valueType="num">
                                      <p:cBhvr>
                                        <p:cTn id="32"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3"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
                                        <p:tgtEl>
                                          <p:spTgt spid="3">
                                            <p:txEl>
                                              <p:pRg st="2" end="2"/>
                                            </p:txEl>
                                          </p:spTgt>
                                        </p:tgtEl>
                                      </p:cBhvr>
                                    </p:animEffect>
                                    <p:anim calcmode="lin" valueType="num">
                                      <p:cBhvr>
                                        <p:cTn id="41"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100"/>
                                        <p:tgtEl>
                                          <p:spTgt spid="3">
                                            <p:txEl>
                                              <p:pRg st="3" end="3"/>
                                            </p:txEl>
                                          </p:spTgt>
                                        </p:tgtEl>
                                      </p:cBhvr>
                                    </p:animEffect>
                                    <p:anim calcmode="lin" valueType="num">
                                      <p:cBhvr>
                                        <p:cTn id="50"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1"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115328" cy="1011222"/>
          </a:xfrm>
        </p:spPr>
        <p:style>
          <a:lnRef idx="1">
            <a:schemeClr val="accent5"/>
          </a:lnRef>
          <a:fillRef idx="2">
            <a:schemeClr val="accent5"/>
          </a:fillRef>
          <a:effectRef idx="1">
            <a:schemeClr val="accent5"/>
          </a:effectRef>
          <a:fontRef idx="minor">
            <a:schemeClr val="dk1"/>
          </a:fontRef>
        </p:style>
        <p:txBody>
          <a:bodyPr>
            <a:normAutofit fontScale="90000"/>
          </a:bodyPr>
          <a:lstStyle/>
          <a:p>
            <a:pPr>
              <a:buFont typeface="Wingdings" pitchFamily="2" charset="2"/>
              <a:buChar char="q"/>
            </a:pPr>
            <a:r>
              <a:rPr lang="ar-SA" sz="3100" u="sng" dirty="0" err="1" smtClean="0">
                <a:solidFill>
                  <a:srgbClr val="00B050"/>
                </a:solidFill>
                <a:cs typeface="PT Bold Dusky" pitchFamily="2" charset="-78"/>
              </a:rPr>
              <a:t>محدوديات</a:t>
            </a:r>
            <a:r>
              <a:rPr lang="ar-SA" sz="3100" u="sng" dirty="0" smtClean="0">
                <a:solidFill>
                  <a:srgbClr val="00B050"/>
                </a:solidFill>
                <a:cs typeface="PT Bold Dusky" pitchFamily="2" charset="-78"/>
              </a:rPr>
              <a:t> استخدام أشرطة الكاسيت وعيوبها:</a:t>
            </a:r>
            <a:r>
              <a:rPr lang="en-US" dirty="0" smtClean="0"/>
              <a:t/>
            </a:r>
            <a:br>
              <a:rPr lang="en-US" dirty="0" smtClean="0"/>
            </a:br>
            <a:endParaRPr lang="ar-OM" dirty="0"/>
          </a:p>
        </p:txBody>
      </p:sp>
      <p:sp>
        <p:nvSpPr>
          <p:cNvPr id="3" name="عنصر نائب للمحتوى 2"/>
          <p:cNvSpPr>
            <a:spLocks noGrp="1"/>
          </p:cNvSpPr>
          <p:nvPr>
            <p:ph idx="1"/>
          </p:nvPr>
        </p:nvSpPr>
        <p:spPr>
          <a:xfrm>
            <a:off x="642910" y="1857364"/>
            <a:ext cx="7901014" cy="4714908"/>
          </a:xfrm>
        </p:spPr>
        <p:style>
          <a:lnRef idx="2">
            <a:schemeClr val="accent5"/>
          </a:lnRef>
          <a:fillRef idx="1">
            <a:schemeClr val="lt1"/>
          </a:fillRef>
          <a:effectRef idx="0">
            <a:schemeClr val="accent5"/>
          </a:effectRef>
          <a:fontRef idx="minor">
            <a:schemeClr val="dk1"/>
          </a:fontRef>
        </p:style>
        <p:txBody>
          <a:bodyPr>
            <a:normAutofit/>
          </a:bodyPr>
          <a:lstStyle/>
          <a:p>
            <a:pPr>
              <a:buNone/>
            </a:pPr>
            <a:endParaRPr lang="ar-SA" sz="2400" b="1" dirty="0" smtClean="0">
              <a:solidFill>
                <a:srgbClr val="FF0000"/>
              </a:solidFill>
            </a:endParaRPr>
          </a:p>
          <a:p>
            <a:pPr>
              <a:buNone/>
            </a:pPr>
            <a:endParaRPr lang="ar-SA" sz="2400" b="1" dirty="0">
              <a:solidFill>
                <a:srgbClr val="FF0000"/>
              </a:solidFill>
            </a:endParaRPr>
          </a:p>
          <a:p>
            <a:pPr>
              <a:buNone/>
            </a:pPr>
            <a:endParaRPr lang="ar-SA" sz="2400" b="1" dirty="0" smtClean="0">
              <a:solidFill>
                <a:srgbClr val="FF0000"/>
              </a:solidFill>
            </a:endParaRPr>
          </a:p>
          <a:p>
            <a:r>
              <a:rPr lang="ar-SA" sz="2400" b="1" dirty="0">
                <a:solidFill>
                  <a:srgbClr val="FF0000"/>
                </a:solidFill>
              </a:rPr>
              <a:t>1</a:t>
            </a:r>
            <a:r>
              <a:rPr lang="ar-SA" sz="2400" b="1" dirty="0" smtClean="0">
                <a:solidFill>
                  <a:srgbClr val="FF0000"/>
                </a:solidFill>
              </a:rPr>
              <a:t>-</a:t>
            </a:r>
            <a:r>
              <a:rPr lang="ar-SA" sz="2400" b="1" dirty="0">
                <a:solidFill>
                  <a:srgbClr val="FF0000"/>
                </a:solidFill>
              </a:rPr>
              <a:t>  إنها تجعل التدريس يتسلسل بسرعة ثابتة مع أنه من الممكن إعادة الشريط أو تقديمه للاستماع لأي جزء منه مرات عديدة حسب الرغبة.</a:t>
            </a:r>
            <a:endParaRPr lang="en-US" sz="2400" b="1" dirty="0">
              <a:solidFill>
                <a:srgbClr val="FF0000"/>
              </a:solidFill>
            </a:endParaRPr>
          </a:p>
          <a:p>
            <a:r>
              <a:rPr lang="ar-SA" sz="2400" b="1" dirty="0">
                <a:solidFill>
                  <a:srgbClr val="FF0000"/>
                </a:solidFill>
              </a:rPr>
              <a:t>2-    إذا لم يكن شخص ما إلى جانب الجهاز فإن بعض التلاميذ لا يعيرون انتباه إلى ما يقوله الشريط.</a:t>
            </a:r>
            <a:endParaRPr lang="en-US" sz="2400" b="1" dirty="0">
              <a:solidFill>
                <a:srgbClr val="FF0000"/>
              </a:solidFill>
            </a:endParaRPr>
          </a:p>
          <a:p>
            <a:r>
              <a:rPr lang="ar-SA" sz="2400" b="1" dirty="0">
                <a:solidFill>
                  <a:srgbClr val="FF0000"/>
                </a:solidFill>
              </a:rPr>
              <a:t>3-  صعوبة تحديد سرعة تقديم المعلومات وبخاصة حينما تكون هناك فوارق كثيرة في مهارات الاستماع بالنسبة للتلاميذ.</a:t>
            </a:r>
            <a:endParaRPr lang="en-US" sz="2400" b="1" dirty="0">
              <a:solidFill>
                <a:srgbClr val="FF0000"/>
              </a:solidFill>
            </a:endParaRPr>
          </a:p>
          <a:p>
            <a:pPr>
              <a:buNone/>
            </a:pPr>
            <a:endParaRPr lang="ar-OM" dirty="0"/>
          </a:p>
        </p:txBody>
      </p:sp>
      <p:pic>
        <p:nvPicPr>
          <p:cNvPr id="4" name="صورة 3" descr="http://tse4.mm.bing.net/th?id=OIP.M2e67388911f00ed225db1901422d0e32o0&amp;w=152&amp;h=149&amp;c=7&amp;rs=1&amp;qlt=90&amp;o=4&amp;url=http%3a%2f%2fwww.iraqpf.com%2fshowthread.php%3ft%3d118454&amp;pid=1.1">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rot="20591348">
            <a:off x="1099443" y="1953152"/>
            <a:ext cx="1801580" cy="102287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سهم إلى اليسار 4"/>
          <p:cNvSpPr/>
          <p:nvPr/>
        </p:nvSpPr>
        <p:spPr>
          <a:xfrm>
            <a:off x="1071538" y="5500702"/>
            <a:ext cx="1214446" cy="857256"/>
          </a:xfrm>
          <a:prstGeom prst="leftArrow">
            <a:avLst/>
          </a:prstGeom>
        </p:spPr>
        <p:style>
          <a:lnRef idx="3">
            <a:schemeClr val="lt1"/>
          </a:lnRef>
          <a:fillRef idx="1">
            <a:schemeClr val="dk1"/>
          </a:fillRef>
          <a:effectRef idx="1">
            <a:schemeClr val="dk1"/>
          </a:effectRef>
          <a:fontRef idx="minor">
            <a:schemeClr val="lt1"/>
          </a:fontRef>
        </p:style>
        <p:txBody>
          <a:bodyPr rtlCol="1" anchor="ctr"/>
          <a:lstStyle/>
          <a:p>
            <a:pPr algn="ctr"/>
            <a:r>
              <a:rPr lang="ar-OM" sz="2400" dirty="0" smtClean="0">
                <a:hlinkClick r:id="rId6" action="ppaction://hlinksldjump"/>
              </a:rPr>
              <a:t>التالي</a:t>
            </a:r>
            <a:endParaRPr lang="ar-OM" sz="2400" dirty="0"/>
          </a:p>
        </p:txBody>
      </p:sp>
      <p:pic>
        <p:nvPicPr>
          <p:cNvPr id="6" name="Sleep Away.mp3">
            <a:hlinkClick r:id="" action="ppaction://media"/>
          </p:cNvPr>
          <p:cNvPicPr>
            <a:picLocks noRot="1" noChangeAspect="1"/>
          </p:cNvPicPr>
          <p:nvPr>
            <a:audioFile r:link="rId1"/>
          </p:nvPr>
        </p:nvPicPr>
        <p:blipFill>
          <a:blip r:embed="rId7"/>
          <a:stretch>
            <a:fillRect/>
          </a:stretch>
        </p:blipFill>
        <p:spPr>
          <a:xfrm>
            <a:off x="4286248" y="2714620"/>
            <a:ext cx="571504" cy="571504"/>
          </a:xfrm>
          <a:prstGeom prst="rect">
            <a:avLst/>
          </a:prstGeom>
        </p:spPr>
      </p:pic>
    </p:spTree>
  </p:cSld>
  <p:clrMapOvr>
    <a:masterClrMapping/>
  </p:clrMapOvr>
  <p:transition spd="med">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fade">
                                      <p:cBhvr>
                                        <p:cTn id="17" dur="1000"/>
                                        <p:tgtEl>
                                          <p:spTgt spid="3">
                                            <p:bg/>
                                          </p:spTgt>
                                        </p:tgtEl>
                                      </p:cBhvr>
                                    </p:animEffect>
                                    <p:anim calcmode="lin" valueType="num">
                                      <p:cBhvr>
                                        <p:cTn id="18" dur="1000" fill="hold"/>
                                        <p:tgtEl>
                                          <p:spTgt spid="3">
                                            <p:bg/>
                                          </p:spTgt>
                                        </p:tgtEl>
                                        <p:attrNameLst>
                                          <p:attrName>ppt_x</p:attrName>
                                        </p:attrNameLst>
                                      </p:cBhvr>
                                      <p:tavLst>
                                        <p:tav tm="0">
                                          <p:val>
                                            <p:strVal val="#ppt_x"/>
                                          </p:val>
                                        </p:tav>
                                        <p:tav tm="100000">
                                          <p:val>
                                            <p:strVal val="#ppt_x"/>
                                          </p:val>
                                        </p:tav>
                                      </p:tavLst>
                                    </p:anim>
                                    <p:anim calcmode="lin" valueType="num">
                                      <p:cBhvr>
                                        <p:cTn id="1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1" restart="whenNotActive" fill="hold" evtFilter="cancelBubble" nodeType="interactiveSeq">
                <p:stCondLst>
                  <p:cond evt="onClick" delay="0">
                    <p:tgtEl>
                      <p:spTgt spid="6"/>
                    </p:tgtEl>
                  </p:cond>
                </p:stCondLst>
                <p:endSync evt="end" delay="0">
                  <p:rtn val="all"/>
                </p:endSync>
                <p:childTnLst>
                  <p:par>
                    <p:cTn id="42" fill="hold">
                      <p:stCondLst>
                        <p:cond delay="0"/>
                      </p:stCondLst>
                      <p:childTnLst>
                        <p:par>
                          <p:cTn id="43" fill="hold">
                            <p:stCondLst>
                              <p:cond delay="0"/>
                            </p:stCondLst>
                            <p:childTnLst>
                              <p:par>
                                <p:cTn id="44" presetID="1" presetClass="mediacall" presetSubtype="0" fill="hold" nodeType="clickEffect">
                                  <p:stCondLst>
                                    <p:cond delay="0"/>
                                  </p:stCondLst>
                                  <p:childTnLst>
                                    <p:cmd type="call" cmd="playFrom(0.0)">
                                      <p:cBhvr>
                                        <p:cTn id="45" dur="201775" fill="hold"/>
                                        <p:tgtEl>
                                          <p:spTgt spid="6"/>
                                        </p:tgtEl>
                                      </p:cBhvr>
                                    </p:cmd>
                                  </p:childTnLst>
                                </p:cTn>
                              </p:par>
                            </p:childTnLst>
                          </p:cTn>
                        </p:par>
                      </p:childTnLst>
                    </p:cTn>
                  </p:par>
                </p:childTnLst>
              </p:cTn>
              <p:nextCondLst>
                <p:cond evt="onClick" delay="0">
                  <p:tgtEl>
                    <p:spTgt spid="6"/>
                  </p:tgtEl>
                </p:cond>
              </p:nextCondLst>
            </p:seq>
            <p:audio>
              <p:cMediaNode>
                <p:cTn id="46"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214290"/>
            <a:ext cx="8572560" cy="6357982"/>
          </a:xfrm>
          <a:ln>
            <a:solidFill>
              <a:srgbClr val="FF0000"/>
            </a:solidFill>
          </a:ln>
        </p:spPr>
        <p:style>
          <a:lnRef idx="3">
            <a:schemeClr val="lt1"/>
          </a:lnRef>
          <a:fillRef idx="1">
            <a:schemeClr val="accent3"/>
          </a:fillRef>
          <a:effectRef idx="1">
            <a:schemeClr val="accent3"/>
          </a:effectRef>
          <a:fontRef idx="minor">
            <a:schemeClr val="lt1"/>
          </a:fontRef>
        </p:style>
        <p:txBody>
          <a:bodyPr>
            <a:normAutofit/>
          </a:bodyPr>
          <a:lstStyle/>
          <a:p>
            <a:pPr>
              <a:buFont typeface="Wingdings" pitchFamily="2" charset="2"/>
              <a:buChar char="q"/>
            </a:pPr>
            <a:r>
              <a:rPr lang="ar-SA" dirty="0">
                <a:solidFill>
                  <a:schemeClr val="tx1"/>
                </a:solidFill>
                <a:latin typeface="Andalus" pitchFamily="18" charset="-78"/>
                <a:cs typeface="PT Bold Arch" pitchFamily="2" charset="-78"/>
              </a:rPr>
              <a:t>متى نقول الراديو المتفاعل</a:t>
            </a:r>
            <a:r>
              <a:rPr lang="ar-SA" dirty="0" smtClean="0">
                <a:solidFill>
                  <a:schemeClr val="tx1"/>
                </a:solidFill>
                <a:latin typeface="Andalus" pitchFamily="18" charset="-78"/>
                <a:cs typeface="PT Bold Arch" pitchFamily="2" charset="-78"/>
              </a:rPr>
              <a:t>؟</a:t>
            </a:r>
          </a:p>
          <a:p>
            <a:pPr>
              <a:buNone/>
            </a:pPr>
            <a:endParaRPr lang="en-US" dirty="0">
              <a:solidFill>
                <a:srgbClr val="00B050"/>
              </a:solidFill>
              <a:latin typeface="Andalus" pitchFamily="18" charset="-78"/>
              <a:cs typeface="PT Bold Arch" pitchFamily="2" charset="-78"/>
            </a:endParaRPr>
          </a:p>
          <a:p>
            <a:pPr>
              <a:buFont typeface="Wingdings" pitchFamily="2" charset="2"/>
              <a:buChar char="Ø"/>
            </a:pPr>
            <a:r>
              <a:rPr lang="ar-SA" sz="2800" b="1" dirty="0"/>
              <a:t>عندما يستعمل الراديو في تزويد التلاميذ بدروس فعالة في مادة الرياضيات في هذه الحالة يعرض الراديو قليل من المعلومات والأسئلة التي يجيب عنها الطلبة جماعيًا بصوت مرتفع أو بالاتصال بالهاتف أو الرسائل القصيرة.</a:t>
            </a:r>
            <a:endParaRPr lang="en-US" sz="2800" b="1" dirty="0"/>
          </a:p>
          <a:p>
            <a:pPr>
              <a:buNone/>
            </a:pPr>
            <a:endParaRPr lang="ar-OM" dirty="0"/>
          </a:p>
        </p:txBody>
      </p:sp>
      <p:pic>
        <p:nvPicPr>
          <p:cNvPr id="4" name="صورة 3" descr="http://tse3.mm.bing.net/th?id=OIP.Mff40a1095e537aacca5f37be61dff82bo0&amp;w=182&amp;h=145&amp;c=7&amp;rs=1&amp;qlt=90&amp;o=4&amp;url=http%3a%2f%2fwww.electro-tech-online.com%2fmembers-lounge%2f122461-radio-threads.html&amp;pid=1.1">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21047006">
            <a:off x="1128237" y="3498577"/>
            <a:ext cx="3785875" cy="2635774"/>
          </a:xfrm>
          <a:prstGeom prst="ellipse">
            <a:avLst/>
          </a:prstGeom>
          <a:ln>
            <a:noFill/>
          </a:ln>
          <a:effectLst>
            <a:softEdge rad="112500"/>
          </a:effectLst>
        </p:spPr>
      </p:pic>
      <p:sp>
        <p:nvSpPr>
          <p:cNvPr id="5" name="سهم لأعلى 4"/>
          <p:cNvSpPr/>
          <p:nvPr/>
        </p:nvSpPr>
        <p:spPr>
          <a:xfrm>
            <a:off x="7286644" y="5000636"/>
            <a:ext cx="1285884" cy="1214446"/>
          </a:xfrm>
          <a:prstGeom prst="upArrow">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OM" sz="2000" dirty="0" smtClean="0">
                <a:solidFill>
                  <a:schemeClr val="bg1"/>
                </a:solidFill>
                <a:hlinkClick r:id="rId5" action="ppaction://hlinksldjump"/>
              </a:rPr>
              <a:t>عودة</a:t>
            </a:r>
            <a:endParaRPr lang="ar-OM" sz="2000" dirty="0">
              <a:solidFill>
                <a:schemeClr val="bg1"/>
              </a:solidFill>
            </a:endParaRPr>
          </a:p>
        </p:txBody>
      </p:sp>
    </p:spTree>
  </p:cSld>
  <p:clrMapOvr>
    <a:masterClrMapping/>
  </p:clrMapOvr>
  <p:transition spd="med">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TotalTime>
  <Words>441</Words>
  <Application>Microsoft Office PowerPoint</Application>
  <PresentationFormat>On-screen Show (4:3)</PresentationFormat>
  <Paragraphs>59</Paragraphs>
  <Slides>13</Slides>
  <Notes>1</Notes>
  <HiddenSlides>0</HiddenSlides>
  <MMClips>2</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سمة Office</vt:lpstr>
      <vt:lpstr>استخدام الراديو               في التعليم</vt:lpstr>
      <vt:lpstr>PowerPoint Presentation</vt:lpstr>
      <vt:lpstr>التعليم بالمذياع Radio: </vt:lpstr>
      <vt:lpstr>الجذور التاريخية لاستخدام المذياع في التعليم :</vt:lpstr>
      <vt:lpstr>PowerPoint Presentation</vt:lpstr>
      <vt:lpstr>التسجيلات الصوتية التعليمية:</vt:lpstr>
      <vt:lpstr>فوائد التسجيلات الصوتية: </vt:lpstr>
      <vt:lpstr>محدوديات استخدام أشرطة الكاسيت وعيوبها: </vt:lpstr>
      <vt:lpstr>PowerPoint Presentation</vt:lpstr>
      <vt:lpstr>كيف يُمكن أن يحدث التدريس باستخدام الراديو؟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Muhannad Ibrahim Khaleel Amer</cp:lastModifiedBy>
  <cp:revision>23</cp:revision>
  <dcterms:created xsi:type="dcterms:W3CDTF">2015-12-07T17:04:30Z</dcterms:created>
  <dcterms:modified xsi:type="dcterms:W3CDTF">2015-12-09T09:22:07Z</dcterms:modified>
</cp:coreProperties>
</file>